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82"/>
  </p:normalViewPr>
  <p:slideViewPr>
    <p:cSldViewPr snapToGrid="0" snapToObjects="1">
      <p:cViewPr varScale="1">
        <p:scale>
          <a:sx n="79" d="100"/>
          <a:sy n="79" d="100"/>
        </p:scale>
        <p:origin x="240" y="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6" Type="http://schemas.openxmlformats.org/officeDocument/2006/relationships/image" Target="../media/image22.png"/><Relationship Id="rId17" Type="http://schemas.openxmlformats.org/officeDocument/2006/relationships/image" Target="../media/image23.png"/><Relationship Id="rId18" Type="http://schemas.openxmlformats.org/officeDocument/2006/relationships/image" Target="../media/image24.png"/><Relationship Id="rId19" Type="http://schemas.openxmlformats.org/officeDocument/2006/relationships/image" Target="../media/image25.png"/><Relationship Id="rId20" Type="http://schemas.openxmlformats.org/officeDocument/2006/relationships/image" Target="../media/image26.png"/><Relationship Id="rId21" Type="http://schemas.openxmlformats.org/officeDocument/2006/relationships/image" Target="../media/image27.png"/><Relationship Id="rId22" Type="http://schemas.openxmlformats.org/officeDocument/2006/relationships/image" Target="../media/image28.png"/><Relationship Id="rId23" Type="http://schemas.openxmlformats.org/officeDocument/2006/relationships/image" Target="../media/image29.png"/><Relationship Id="rId24" Type="http://schemas.openxmlformats.org/officeDocument/2006/relationships/image" Target="../media/image30.png"/><Relationship Id="rId25" Type="http://schemas.openxmlformats.org/officeDocument/2006/relationships/image" Target="../media/image31.png"/><Relationship Id="rId26" Type="http://schemas.openxmlformats.org/officeDocument/2006/relationships/image" Target="../media/image32.png"/><Relationship Id="rId27" Type="http://schemas.openxmlformats.org/officeDocument/2006/relationships/image" Target="../media/image3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5" Type="http://schemas.openxmlformats.org/officeDocument/2006/relationships/image" Target="../media/image53.png"/><Relationship Id="rId16" Type="http://schemas.openxmlformats.org/officeDocument/2006/relationships/image" Target="../media/image5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0" Type="http://schemas.openxmlformats.org/officeDocument/2006/relationships/image" Target="../media/image62.png"/><Relationship Id="rId11" Type="http://schemas.openxmlformats.org/officeDocument/2006/relationships/image" Target="../media/image63.png"/><Relationship Id="rId12" Type="http://schemas.openxmlformats.org/officeDocument/2006/relationships/image" Target="../media/image64.png"/><Relationship Id="rId13" Type="http://schemas.openxmlformats.org/officeDocument/2006/relationships/image" Target="../media/image65.png"/><Relationship Id="rId14" Type="http://schemas.openxmlformats.org/officeDocument/2006/relationships/image" Target="../media/image6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Relationship Id="rId8" Type="http://schemas.openxmlformats.org/officeDocument/2006/relationships/image" Target="../media/image81.png"/><Relationship Id="rId9" Type="http://schemas.openxmlformats.org/officeDocument/2006/relationships/image" Target="../media/image82.png"/><Relationship Id="rId10" Type="http://schemas.openxmlformats.org/officeDocument/2006/relationships/image" Target="../media/image83.png"/><Relationship Id="rId11" Type="http://schemas.openxmlformats.org/officeDocument/2006/relationships/image" Target="../media/image8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876924"/>
            <a:ext cx="11049000" cy="504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63025" y="542925"/>
            <a:ext cx="26574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0" i="0" u="none" dirty="0">
                <a:solidFill>
                  <a:srgbClr val="94A3B8"/>
                </a:solidFill>
                <a:latin typeface="Urbanist SemiBold"/>
              </a:rPr>
              <a:t>CORPORATE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907083"/>
            <a:ext cx="78105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650" b="1">
                <a:solidFill>
                  <a:srgbClr val="00E575"/>
                </a:solidFill>
                <a:latin typeface="Urbanist"/>
              </a:rPr>
              <a:t>MOTORCYCLES • TECHNOLOGY • PARTNERSHIP</a:t>
            </a:r>
            <a:endParaRPr lang="en-US" sz="1650" b="1" i="0" u="none" dirty="0">
              <a:solidFill>
                <a:srgbClr val="00E575"/>
              </a:solidFill>
              <a:latin typeface="Urbanis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2316658"/>
            <a:ext cx="8201025" cy="11798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4567"/>
              </a:lnSpc>
            </a:pPr>
            <a:r>
              <a:rPr lang="en-US" sz="4350" dirty="0">
                <a:solidFill>
                  <a:srgbClr val="FFFFFF"/>
                </a:solidFill>
                <a:latin typeface="Urbanist ExtraBold"/>
              </a:rPr>
              <a:t>MULTI-BRAND SUPPLIER AND MANUFACTURER OF MOTORCYCLES</a:t>
            </a:r>
            <a:endParaRPr lang="en-US" sz="435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4827091"/>
            <a:ext cx="7810500" cy="26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5"/>
              </a:lnSpc>
            </a:pPr>
            <a:r>
              <a:rPr lang="en-US" sz="1500" dirty="0">
                <a:solidFill>
                  <a:srgbClr val="E2E8F0"/>
                </a:solidFill>
                <a:latin typeface="Urbanist"/>
              </a:rPr>
              <a:t>Motorcycles • ATVs • Snowmobiles • Spare parts • Equipment</a:t>
            </a:r>
            <a:endParaRPr lang="en-US" sz="1500" b="0" i="0" u="none" dirty="0">
              <a:solidFill>
                <a:srgbClr val="E2E8F0"/>
              </a:solidFill>
              <a:latin typeface="Urbanis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9625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352800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124575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8534400" y="6100762"/>
            <a:ext cx="57150" cy="5715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darex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95300"/>
            <a:ext cx="2945701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578173"/>
            <a:ext cx="4981575" cy="409200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326731"/>
            <a:ext cx="2571750" cy="1333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750" y="4326731"/>
            <a:ext cx="2571750" cy="133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877615"/>
            <a:ext cx="56007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Urbanist ExtraBold"/>
              </a:rPr>
              <a:t>Trade, service and production ecosystem</a:t>
            </a:r>
            <a:endParaRPr sz="18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2306240"/>
            <a:ext cx="5334000" cy="677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48"/>
              </a:lnSpc>
            </a:pPr>
            <a:r>
              <a:rPr lang="en-US" sz="1275" dirty="0">
                <a:solidFill>
                  <a:srgbClr val="94A3B8"/>
                </a:solidFill>
                <a:latin typeface="Urbanist"/>
              </a:rPr>
              <a:t>DAREX combines the distribution of motorcycles, an extensive retail and service infrastructure, work with the world's leading factories and the systematic development of its own production in Russia.</a:t>
            </a:r>
            <a:endParaRPr sz="1275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3397448"/>
            <a:ext cx="5334000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39"/>
              </a:lnSpc>
            </a:pPr>
            <a:r>
              <a:rPr lang="en-US" sz="1200" dirty="0">
                <a:solidFill>
                  <a:srgbClr val="94A3B8"/>
                </a:solidFill>
                <a:latin typeface="Urbanist"/>
              </a:rPr>
              <a:t>We work with all key categories: enduros, pit bikes, road motorcycles, ATVs, snowmobiles, towing vehicles, scooters, as well as original components and equipment.</a:t>
            </a:r>
            <a:endParaRPr sz="120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9625" y="4507706"/>
            <a:ext cx="2095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3150" b="0" i="0" u="none">
                <a:solidFill>
                  <a:srgbClr val="00E575"/>
                </a:solidFill>
                <a:latin typeface="Urbanist Black"/>
              </a:rPr>
              <a:t>7+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4964906"/>
            <a:ext cx="2095500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050" dirty="0">
                <a:solidFill>
                  <a:srgbClr val="CBD5E1"/>
                </a:solidFill>
                <a:latin typeface="Urbanist Medium"/>
              </a:rPr>
              <a:t>Years of confident work in the market and cooperation with key brands</a:t>
            </a:r>
            <a:endParaRPr sz="1050" b="0" i="0" u="none" dirty="0">
              <a:solidFill>
                <a:srgbClr val="CBD5E1"/>
              </a:solidFill>
              <a:latin typeface="Urbanist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875" y="4507706"/>
            <a:ext cx="2095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3150" b="0" i="0" u="none">
                <a:solidFill>
                  <a:srgbClr val="00E575"/>
                </a:solidFill>
                <a:latin typeface="Urbanist Black"/>
              </a:rPr>
              <a:t>145K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1875" y="4964906"/>
            <a:ext cx="2095500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050" dirty="0">
                <a:solidFill>
                  <a:srgbClr val="CBD5E1"/>
                </a:solidFill>
                <a:latin typeface="Urbanist Medium"/>
              </a:rPr>
              <a:t>Subscribers in social networks (YouTube, VK, TG) are the leaders in the media coverage of the industry</a:t>
            </a:r>
            <a:endParaRPr sz="1050" b="0" i="0" u="none" dirty="0">
              <a:solidFill>
                <a:srgbClr val="CBD5E1"/>
              </a:solidFill>
              <a:latin typeface="Urbanist Medium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DAREX: A FULL-CYCLE COMPANY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Рисунок 16" descr="Изображение выглядит как шина, колесо, Наземный транспорт, транспортное сред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99D4E7C-FBEE-5CF1-6C50-474757C3B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601726"/>
            <a:ext cx="5527787" cy="4058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40383"/>
            <a:ext cx="4679602" cy="1581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459658"/>
            <a:ext cx="3530500" cy="24378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600" y="3459658"/>
            <a:ext cx="3530649" cy="243780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850" y="3459658"/>
            <a:ext cx="3530500" cy="2437804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6852" y="1640383"/>
            <a:ext cx="6083647" cy="1581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1930896"/>
            <a:ext cx="4174777" cy="3901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00"/>
              </a:lnSpc>
            </a:pPr>
            <a:r>
              <a:rPr sz="3000" b="0" i="0" u="none" dirty="0">
                <a:solidFill>
                  <a:srgbClr val="00E575"/>
                </a:solidFill>
                <a:latin typeface="Urbanist Black"/>
              </a:rPr>
              <a:t>10 </a:t>
            </a:r>
            <a:r>
              <a:rPr lang="en-US" sz="3000" dirty="0">
                <a:solidFill>
                  <a:srgbClr val="00E575"/>
                </a:solidFill>
                <a:latin typeface="Urbanist Black"/>
              </a:rPr>
              <a:t>BRANCHES</a:t>
            </a:r>
            <a:endParaRPr sz="3000" b="0" i="0" u="none" dirty="0">
              <a:solidFill>
                <a:srgbClr val="00E575"/>
              </a:solidFill>
              <a:latin typeface="Urbanist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2388096"/>
            <a:ext cx="417477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200" b="1" dirty="0">
                <a:solidFill>
                  <a:srgbClr val="CBD5E1"/>
                </a:solidFill>
                <a:latin typeface="Urbanist"/>
              </a:rPr>
              <a:t>9 branches are already actively functioning, the 10th is preparing to open. It is planned to open 3 more regional hubs.</a:t>
            </a:r>
            <a:endParaRPr sz="1200" b="0" i="0" u="none" dirty="0">
              <a:solidFill>
                <a:srgbClr val="CBD5E1"/>
              </a:solidFill>
              <a:latin typeface="Urbanist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4977" y="1878508"/>
            <a:ext cx="1014412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4640" y="1878508"/>
            <a:ext cx="976312" cy="3048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6202" y="1878508"/>
            <a:ext cx="74295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94402" y="1878508"/>
            <a:ext cx="1004887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4977" y="2278558"/>
            <a:ext cx="1528762" cy="3048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8990" y="2278558"/>
            <a:ext cx="1152525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46765" y="2278558"/>
            <a:ext cx="10668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74977" y="2678608"/>
            <a:ext cx="186690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37127" y="2678608"/>
            <a:ext cx="1681162" cy="3048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9625" y="3697783"/>
            <a:ext cx="304800" cy="266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9625" y="4116883"/>
            <a:ext cx="320696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  <a:latin typeface="Urbanist ExtraBold"/>
              </a:rPr>
              <a:t>Motor halls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9625" y="4440733"/>
            <a:ext cx="3054250" cy="640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39"/>
              </a:lnSpc>
            </a:pPr>
            <a:r>
              <a:rPr lang="en-US" sz="1200" dirty="0">
                <a:solidFill>
                  <a:srgbClr val="94A3B8"/>
                </a:solidFill>
                <a:latin typeface="Urbanist"/>
              </a:rPr>
              <a:t>Spacious showrooms with a full range of equipment in stock. Test drives and professional advice before buying.</a:t>
            </a:r>
            <a:endParaRPr sz="1200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68725" y="3697783"/>
            <a:ext cx="266700" cy="2667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568725" y="4116883"/>
            <a:ext cx="320711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  <a:latin typeface="Urbanist ExtraBold"/>
              </a:rPr>
              <a:t>Motorcycle service network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68725" y="4440733"/>
            <a:ext cx="3054399" cy="640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39"/>
              </a:lnSpc>
            </a:pPr>
            <a:r>
              <a:rPr lang="en-US" sz="1200" dirty="0">
                <a:solidFill>
                  <a:srgbClr val="94A3B8"/>
                </a:solidFill>
                <a:latin typeface="Urbanist"/>
              </a:rPr>
              <a:t>Specialized service areas in each city: pre-sale preparation, regular maintenance, warranty repair and tuning.</a:t>
            </a:r>
            <a:endParaRPr sz="1200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27975" y="3697783"/>
            <a:ext cx="266700" cy="2667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327975" y="4116883"/>
            <a:ext cx="320696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  <a:latin typeface="Urbanist ExtraBold"/>
              </a:rPr>
              <a:t>Uniform standard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27975" y="4440733"/>
            <a:ext cx="3054250" cy="640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739"/>
              </a:lnSpc>
            </a:pPr>
            <a:r>
              <a:rPr lang="en-US" sz="1200" dirty="0">
                <a:solidFill>
                  <a:srgbClr val="94A3B8"/>
                </a:solidFill>
                <a:latin typeface="Urbanist"/>
              </a:rPr>
              <a:t>Recognizable entrance groups, unified brand identity DAREX MOTO and high customer service regulations.</a:t>
            </a:r>
            <a:endParaRPr sz="1200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17852" y="1964233"/>
            <a:ext cx="109537" cy="13335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27515" y="1964233"/>
            <a:ext cx="109537" cy="13335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99077" y="1964233"/>
            <a:ext cx="109537" cy="13335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37277" y="1964233"/>
            <a:ext cx="109537" cy="13335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17852" y="2364283"/>
            <a:ext cx="109537" cy="13335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41865" y="2364283"/>
            <a:ext cx="109537" cy="13335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89640" y="2364283"/>
            <a:ext cx="109537" cy="13335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917852" y="2764333"/>
            <a:ext cx="109537" cy="13335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880002" y="2764333"/>
            <a:ext cx="109537" cy="13335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NETWORK SCALE AND INFRASTRUCTURE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91617"/>
            <a:ext cx="2619375" cy="35546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5" y="1991617"/>
            <a:ext cx="2619375" cy="35546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1991617"/>
            <a:ext cx="2619375" cy="355461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5" y="1991617"/>
            <a:ext cx="2619375" cy="35546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3425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dirty="0">
                <a:solidFill>
                  <a:srgbClr val="00E575"/>
                </a:solidFill>
                <a:latin typeface="Urbanist ExtraBold"/>
              </a:rPr>
              <a:t>Motorcycles</a:t>
            </a:r>
            <a:endParaRPr sz="13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3425" y="4496692"/>
            <a:ext cx="2295525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Enduros, pit bikes, road bikes and sports bikes. Volumes of 125-300 cm³ and above.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3300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dirty="0">
                <a:solidFill>
                  <a:srgbClr val="00E575"/>
                </a:solidFill>
                <a:latin typeface="Urbanist ExtraBold"/>
              </a:rPr>
              <a:t>Quad Engineering</a:t>
            </a:r>
            <a:endParaRPr sz="13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43300" y="4496692"/>
            <a:ext cx="2295525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Utilitarian and sports ATVs, teenage ATVs and Side-By-Side Vehicles (buggies).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3175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dirty="0">
                <a:solidFill>
                  <a:srgbClr val="00E575"/>
                </a:solidFill>
                <a:latin typeface="Urbanist ExtraBold"/>
              </a:rPr>
              <a:t>Winter equipment</a:t>
            </a:r>
            <a:endParaRPr sz="13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3175" y="4496692"/>
            <a:ext cx="2295525" cy="5645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Reliable snowmobiles, snowplows, motorized towing vehicles for hunting and recreation.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63050" y="4191892"/>
            <a:ext cx="241030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dirty="0">
                <a:solidFill>
                  <a:srgbClr val="00E575"/>
                </a:solidFill>
                <a:latin typeface="Urbanist ExtraBold"/>
              </a:rPr>
              <a:t>Parts &amp; Equipment</a:t>
            </a:r>
            <a:endParaRPr sz="13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63050" y="4496692"/>
            <a:ext cx="2295525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2,540+ stock items of spare parts, certified helmets, protection, uniform and tuning.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WIDE RANGE OF POWERSPORTS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Рисунок 25" descr="Изображение выглядит как шина, колесо, транспортное средство, Наземный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5FD92C-54EC-6722-96AA-4B2A7B585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46" y="2179920"/>
            <a:ext cx="2338481" cy="1781700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колесо, шина, транспортное средство, автокомпон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BE98C0-97A5-442F-B94D-DF93F3E39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625" y="2217432"/>
            <a:ext cx="2402874" cy="1777220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транспорт, мотоцикл, транспортное средство, колес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FB5AAB-70DA-F6FC-CD50-D6320C454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225" y="2212117"/>
            <a:ext cx="2295525" cy="1759275"/>
          </a:xfrm>
          <a:prstGeom prst="rect">
            <a:avLst/>
          </a:prstGeom>
        </p:spPr>
      </p:pic>
      <p:pic>
        <p:nvPicPr>
          <p:cNvPr id="32" name="Рисунок 31" descr="Изображение выглядит как мотоцикл, шле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49A0A04-8D71-5951-4B1C-A650795E1B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6624" y="2195470"/>
            <a:ext cx="2228376" cy="17925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775174"/>
            <a:ext cx="5334000" cy="138350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335410"/>
            <a:ext cx="5333851" cy="619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3087885"/>
            <a:ext cx="1689050" cy="428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8900" y="3087885"/>
            <a:ext cx="16890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1300" y="3087885"/>
            <a:ext cx="1689050" cy="4286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3649860"/>
            <a:ext cx="1689050" cy="4286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900" y="3649860"/>
            <a:ext cx="1689050" cy="4286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31300" y="3649860"/>
            <a:ext cx="1689050" cy="4286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4211835"/>
            <a:ext cx="1689050" cy="4286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8900" y="4211835"/>
            <a:ext cx="1689050" cy="4286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1300" y="4211835"/>
            <a:ext cx="1689050" cy="4286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500" y="4773810"/>
            <a:ext cx="1689050" cy="4286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8900" y="4773810"/>
            <a:ext cx="1689050" cy="4286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31300" y="4773810"/>
            <a:ext cx="1689050" cy="4286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" y="2207716"/>
            <a:ext cx="56007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950" dirty="0">
                <a:solidFill>
                  <a:srgbClr val="FFFFFF"/>
                </a:solidFill>
                <a:latin typeface="Urbanist ExtraBold"/>
              </a:rPr>
              <a:t>Different brands — different market segments</a:t>
            </a:r>
            <a:endParaRPr sz="195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500" y="2664916"/>
            <a:ext cx="5334000" cy="677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48"/>
              </a:lnSpc>
            </a:pPr>
            <a:r>
              <a:rPr lang="en-US" sz="1275" dirty="0">
                <a:solidFill>
                  <a:srgbClr val="94A3B8"/>
                </a:solidFill>
                <a:latin typeface="Urbanist"/>
              </a:rPr>
              <a:t>DAREX forms a comprehensive product offer for dealers and wholesale partners, covering all price categories - from affordable solutions to premium sports equipment.</a:t>
            </a:r>
            <a:endParaRPr sz="1275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4013299"/>
            <a:ext cx="5070633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350" dirty="0">
                <a:solidFill>
                  <a:srgbClr val="00E575"/>
                </a:solidFill>
                <a:latin typeface="Urbanist ExtraBold"/>
              </a:rPr>
              <a:t>DAREX flagship vector</a:t>
            </a:r>
            <a:endParaRPr sz="13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8200" y="4299049"/>
            <a:ext cx="4829175" cy="3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31"/>
              </a:lnSpc>
            </a:pPr>
            <a:r>
              <a:rPr lang="en-US" sz="1125" dirty="0">
                <a:solidFill>
                  <a:srgbClr val="94A3B8"/>
                </a:solidFill>
                <a:latin typeface="Urbanist"/>
              </a:rPr>
              <a:t>Its own brand DAREX occupies a key place in the portfolio, providing increased margins and exclusive conditions for strategic partners.</a:t>
            </a:r>
            <a:endParaRPr sz="1125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MULTI-BRAND PORTFOLIO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24100"/>
            <a:ext cx="11049000" cy="78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6181" y="2486025"/>
            <a:ext cx="2204293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33750"/>
            <a:ext cx="2087760" cy="187999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1660" y="3333750"/>
            <a:ext cx="2087909" cy="187999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1970" y="3333750"/>
            <a:ext cx="2087909" cy="1879996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2280" y="3333750"/>
            <a:ext cx="2087909" cy="1879996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2590" y="3333750"/>
            <a:ext cx="2087760" cy="18799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1525" y="2533650"/>
            <a:ext cx="8444656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200" dirty="0">
                <a:solidFill>
                  <a:srgbClr val="00E575"/>
                </a:solidFill>
                <a:latin typeface="Urbanist ExtraBold"/>
              </a:rPr>
              <a:t>PROJECT GOAL: Localization of motorcycles in the Russian Federation with a phased increase in the share of domestic components (PP No719).</a:t>
            </a:r>
            <a:endParaRPr sz="1200" b="0" i="0" u="none" dirty="0">
              <a:solidFill>
                <a:srgbClr val="E2E8F0"/>
              </a:solidFill>
              <a:latin typeface="Urbanist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525" y="3533775"/>
            <a:ext cx="1114425" cy="209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1525" y="3857625"/>
            <a:ext cx="177209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Urbanist ExtraBold"/>
              </a:rPr>
              <a:t>Production Base</a:t>
            </a:r>
            <a:endParaRPr sz="12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1525" y="4295775"/>
            <a:ext cx="1687710" cy="526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413"/>
              </a:lnSpc>
            </a:pPr>
            <a:r>
              <a:rPr lang="en-US" sz="975" dirty="0">
                <a:solidFill>
                  <a:srgbClr val="94A3B8"/>
                </a:solidFill>
                <a:latin typeface="Urbanist"/>
              </a:rPr>
              <a:t>Contracts for the supply of car kits, registration of the DAREX brand, launch of sales.</a:t>
            </a:r>
            <a:endParaRPr sz="975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1685" y="3533775"/>
            <a:ext cx="1133475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11685" y="3857625"/>
            <a:ext cx="177225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Urbanist ExtraBold"/>
              </a:rPr>
              <a:t>WMI and Status</a:t>
            </a:r>
            <a:endParaRPr sz="12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11685" y="4114800"/>
            <a:ext cx="1687859" cy="706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413"/>
              </a:lnSpc>
            </a:pPr>
            <a:r>
              <a:rPr lang="en-US" sz="975" dirty="0">
                <a:solidFill>
                  <a:srgbClr val="94A3B8"/>
                </a:solidFill>
                <a:latin typeface="Urbanist"/>
              </a:rPr>
              <a:t>The international manufacturer's code WMI NAMI, the right of official production of the vehicle was obtained.</a:t>
            </a:r>
            <a:endParaRPr sz="975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1995" y="3533775"/>
            <a:ext cx="108585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251995" y="3857625"/>
            <a:ext cx="177225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Urbanist ExtraBold"/>
              </a:rPr>
              <a:t>Certification</a:t>
            </a:r>
            <a:endParaRPr sz="12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1995" y="4114800"/>
            <a:ext cx="1687859" cy="526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413"/>
              </a:lnSpc>
            </a:pPr>
            <a:r>
              <a:rPr lang="en-US" sz="975" dirty="0">
                <a:solidFill>
                  <a:srgbClr val="94A3B8"/>
                </a:solidFill>
                <a:latin typeface="Urbanist"/>
              </a:rPr>
              <a:t>Readiness of samples for testing VTA and PSM of categories L3 (moto) and L7 (ATVs).</a:t>
            </a:r>
            <a:endParaRPr sz="975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2305" y="3533775"/>
            <a:ext cx="1152525" cy="2095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92305" y="3857625"/>
            <a:ext cx="177225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Urbanist ExtraBold"/>
              </a:rPr>
              <a:t>CA development</a:t>
            </a:r>
            <a:endParaRPr sz="12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92305" y="4114800"/>
            <a:ext cx="1687859" cy="526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413"/>
              </a:lnSpc>
            </a:pPr>
            <a:r>
              <a:rPr lang="en-US" sz="975" dirty="0">
                <a:solidFill>
                  <a:srgbClr val="94A3B8"/>
                </a:solidFill>
                <a:latin typeface="Urbanist"/>
              </a:rPr>
              <a:t>Design documentation for localization, selection of Russian supplier plants.</a:t>
            </a:r>
            <a:endParaRPr sz="975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32615" y="3533775"/>
            <a:ext cx="676275" cy="2095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732615" y="3857625"/>
            <a:ext cx="177209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Urbanist ExtraBold"/>
              </a:rPr>
              <a:t>Custom Nodes</a:t>
            </a:r>
            <a:endParaRPr sz="12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32615" y="4114800"/>
            <a:ext cx="1687710" cy="717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413"/>
              </a:lnSpc>
            </a:pPr>
            <a:r>
              <a:rPr lang="en-US" sz="975" dirty="0">
                <a:solidFill>
                  <a:srgbClr val="94A3B8"/>
                </a:solidFill>
                <a:latin typeface="Urbanist"/>
              </a:rPr>
              <a:t>Production of own frames, plastic, seats and assembly according to strict PP No719 criteria.</a:t>
            </a:r>
            <a:endParaRPr sz="975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PRODUCTION AND LOCALIZATION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556803"/>
            <a:ext cx="5550693" cy="3975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DAREX PRODUCT LINE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1500" y="2149822"/>
            <a:ext cx="68163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2340322"/>
            <a:ext cx="5550693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650" dirty="0">
                <a:solidFill>
                  <a:srgbClr val="00E575"/>
                </a:solidFill>
                <a:latin typeface="Urbanist ExtraBold"/>
              </a:rPr>
              <a:t>Own L3, L7 and Snow platforms</a:t>
            </a:r>
            <a:endParaRPr sz="16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75" y="2740372"/>
            <a:ext cx="21526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25" b="1" dirty="0">
                <a:solidFill>
                  <a:srgbClr val="FFFFFF"/>
                </a:solidFill>
                <a:latin typeface="Urbanist"/>
              </a:rPr>
              <a:t>Chromium-molybdenum steel:</a:t>
            </a:r>
            <a:endParaRPr sz="1125" b="1" i="0" u="none" dirty="0">
              <a:solidFill>
                <a:srgbClr val="FFFFFF"/>
              </a:solidFill>
              <a:latin typeface="Urbanis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75" y="2911822"/>
            <a:ext cx="5143500" cy="179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High-strength frames of our own design with reinforced geometry.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75" y="3422302"/>
            <a:ext cx="17430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25" b="1" dirty="0">
                <a:solidFill>
                  <a:srgbClr val="FFFFFF"/>
                </a:solidFill>
                <a:latin typeface="Urbanist"/>
              </a:rPr>
              <a:t>Reliable engines:</a:t>
            </a:r>
            <a:endParaRPr sz="1125" b="1" i="0" u="none" dirty="0">
              <a:solidFill>
                <a:srgbClr val="FFFFFF"/>
              </a:solidFill>
              <a:latin typeface="Urbanis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75" y="3593752"/>
            <a:ext cx="5143500" cy="179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125-300 cm³ for L3 enduro, 150-200+ cm³ for ATV, 378 cm³ with a variator for snowmobiles.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75" y="4104233"/>
            <a:ext cx="19431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25" b="1" dirty="0">
                <a:solidFill>
                  <a:srgbClr val="FFFFFF"/>
                </a:solidFill>
                <a:latin typeface="Urbanist"/>
              </a:rPr>
              <a:t>Modern electrics:</a:t>
            </a:r>
            <a:endParaRPr sz="1125" b="1" i="0" u="none" dirty="0">
              <a:solidFill>
                <a:srgbClr val="FFFFFF"/>
              </a:solidFill>
              <a:latin typeface="Urbanis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75" y="4275683"/>
            <a:ext cx="5143500" cy="179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LED optics, lithium batteries 12V/3Ah, electric starter, digital instrument panel.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75" y="4786163"/>
            <a:ext cx="16287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25" b="1" dirty="0">
                <a:solidFill>
                  <a:srgbClr val="FFFFFF"/>
                </a:solidFill>
                <a:latin typeface="Urbanist"/>
              </a:rPr>
              <a:t>Mechanics and chassis:</a:t>
            </a:r>
            <a:endParaRPr sz="1125" b="1" i="0" u="none" dirty="0">
              <a:solidFill>
                <a:srgbClr val="FFFFFF"/>
              </a:solidFill>
              <a:latin typeface="Urbanis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375" y="4957613"/>
            <a:ext cx="5143500" cy="179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Adjustable suspension, disc hydraulics, winches and tow bars in the base.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55F21F-6D77-AA3D-FA75-8B1B05A18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5" y="649998"/>
            <a:ext cx="6079802" cy="55446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28925"/>
            <a:ext cx="2619375" cy="235728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5" y="2828925"/>
            <a:ext cx="2619375" cy="235728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828925"/>
            <a:ext cx="2619375" cy="235728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5" y="2828925"/>
            <a:ext cx="2619375" cy="23572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2351782"/>
            <a:ext cx="11049000" cy="238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50" dirty="0">
                <a:solidFill>
                  <a:srgbClr val="E2E8F0"/>
                </a:solidFill>
                <a:latin typeface="Urbanist"/>
              </a:rPr>
              <a:t>Full Cycle Interaction: Selection → Purchase → Operation → Service → Spare Parts</a:t>
            </a:r>
            <a:endParaRPr sz="1350" b="1" i="0" u="none" dirty="0">
              <a:solidFill>
                <a:srgbClr val="E2E8F0"/>
              </a:solidFill>
              <a:latin typeface="Urbanis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6046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Urbanist ExtraBold"/>
              </a:rPr>
              <a:t>01. Showrooms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625" y="3867150"/>
            <a:ext cx="2143125" cy="5645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Flagship points with a live exposition of equipment, a test drive and a selection of equipment.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5921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Urbanist ExtraBold"/>
              </a:rPr>
              <a:t>02. Motorcycle services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19500" y="3867150"/>
            <a:ext cx="2143125" cy="5645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Authorized service, qualified mechanics, routine maintenance and warranty support.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5796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Urbanist ExtraBold"/>
              </a:rPr>
              <a:t>03. Spare parts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375" y="3867150"/>
            <a:ext cx="2143125" cy="57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Urbanist"/>
              </a:rPr>
              <a:t>2,540+ items of original spare parts and consumables in our own warehouse.</a:t>
            </a:r>
            <a:endParaRPr sz="1050" b="0" i="0" u="none" dirty="0">
              <a:solidFill>
                <a:schemeClr val="bg1">
                  <a:lumMod val="75000"/>
                </a:schemeClr>
              </a:solidFill>
              <a:latin typeface="Urbanis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85671" y="3543300"/>
            <a:ext cx="225028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Urbanist ExtraBold"/>
              </a:rPr>
              <a:t>04. Equipment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39250" y="3867150"/>
            <a:ext cx="2143125" cy="5645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Helmets, motorcycle boots, goggles, gloves, body protection and waterproof clothing for active riding.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0" y="3095625"/>
            <a:ext cx="333375" cy="2667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712" y="3095625"/>
            <a:ext cx="266700" cy="2667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0" y="3095625"/>
            <a:ext cx="333375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8412" y="3095625"/>
            <a:ext cx="304800" cy="266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THE COMPLETE DAREX ECOSYSTEM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260949"/>
            <a:ext cx="11049000" cy="112960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147441"/>
            <a:ext cx="3555950" cy="188490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950" y="2147441"/>
            <a:ext cx="3555950" cy="188490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400" y="2147441"/>
            <a:ext cx="3556099" cy="188490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7837" y="4611439"/>
            <a:ext cx="2014537" cy="428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9625" y="2776091"/>
            <a:ext cx="323368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  <a:latin typeface="Urbanist ExtraBold"/>
              </a:rPr>
              <a:t>Wholesale deliveries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625" y="3099941"/>
            <a:ext cx="3079700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Direct deliveries of motorcycles, spare parts and accessories at special wholesale prices.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56075" y="2776091"/>
            <a:ext cx="323368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  <a:latin typeface="Urbanist ExtraBold"/>
              </a:rPr>
              <a:t>Dealer contracts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56075" y="3099941"/>
            <a:ext cx="3079700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Marketing, warranty and product support for regional retail chains.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2525" y="2776091"/>
            <a:ext cx="323384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  <a:latin typeface="Urbanist ExtraBold"/>
              </a:rPr>
              <a:t>Distribution</a:t>
            </a:r>
            <a:endParaRPr sz="15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02525" y="3099941"/>
            <a:ext cx="3079849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94A3B8"/>
                </a:solidFill>
                <a:latin typeface="Urbanist"/>
              </a:rPr>
              <a:t>Exclusive conditions for large national and regional distributors of equipment.</a:t>
            </a:r>
            <a:endParaRPr sz="1050" b="0" i="0" u="none" dirty="0">
              <a:solidFill>
                <a:srgbClr val="94A3B8"/>
              </a:solidFill>
              <a:latin typeface="Urbanis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9625" y="4499074"/>
            <a:ext cx="8201025" cy="209550"/>
          </a:xfrm>
          <a:prstGeom prst="rect">
            <a:avLst/>
          </a:prstGeom>
          <a:noFill/>
        </p:spPr>
        <p:txBody>
          <a:bodyPr wrap="square" lIns="244226" tIns="0" rIns="0" bIns="0" anchor="t">
            <a:spAutoFit/>
          </a:bodyPr>
          <a:lstStyle/>
          <a:p>
            <a:r>
              <a:rPr lang="en-US" sz="1350" dirty="0">
                <a:solidFill>
                  <a:srgbClr val="00E575"/>
                </a:solidFill>
                <a:latin typeface="Urbanist ExtraBold"/>
              </a:rPr>
              <a:t>Technological cooperation according to PP No719</a:t>
            </a:r>
            <a:endParaRPr sz="1350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9625" y="4765774"/>
            <a:ext cx="781050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2"/>
              </a:lnSpc>
            </a:pPr>
            <a:r>
              <a:rPr lang="en-US" sz="1050" dirty="0">
                <a:solidFill>
                  <a:srgbClr val="E2E8F0"/>
                </a:solidFill>
                <a:latin typeface="Urbanist"/>
              </a:rPr>
              <a:t>We invite universities, engineering startups and certified manufacturers of components (frames, plastic, suspensions, electronics, telematics) for joint localization and reverse engineering.</a:t>
            </a:r>
            <a:endParaRPr sz="1050" b="0" i="0" u="none" dirty="0">
              <a:solidFill>
                <a:srgbClr val="E2E8F0"/>
              </a:solidFill>
              <a:latin typeface="Urbanist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625" y="2404616"/>
            <a:ext cx="28575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6075" y="2404616"/>
            <a:ext cx="285750" cy="2286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2525" y="2404616"/>
            <a:ext cx="285750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625" y="4518124"/>
            <a:ext cx="168026" cy="171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1500" y="476250"/>
            <a:ext cx="11601450" cy="394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3104"/>
              </a:lnSpc>
            </a:pPr>
            <a:r>
              <a:rPr lang="en-US" sz="2700" dirty="0">
                <a:solidFill>
                  <a:srgbClr val="FFFFFF"/>
                </a:solidFill>
                <a:latin typeface="Urbanist ExtraBold"/>
              </a:rPr>
              <a:t>PARTNERSHIPS AND NEW MARKETS</a:t>
            </a:r>
            <a:endParaRPr sz="270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71500" y="870495"/>
            <a:ext cx="76200" cy="304800"/>
          </a:xfrm>
          <a:prstGeom prst="roundRect">
            <a:avLst>
              <a:gd name="adj" fmla="val 50000"/>
            </a:avLst>
          </a:prstGeom>
          <a:solidFill>
            <a:srgbClr val="00E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948112"/>
            <a:ext cx="4048125" cy="1438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3948112"/>
            <a:ext cx="4048125" cy="143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3278" y="2005012"/>
            <a:ext cx="8605294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4050" dirty="0">
                <a:solidFill>
                  <a:srgbClr val="FFFFFF"/>
                </a:solidFill>
                <a:latin typeface="Urbanist ExtraBold"/>
              </a:rPr>
              <a:t>LET'S START A JOINT DIALOGUE</a:t>
            </a:r>
            <a:endParaRPr sz="4050" b="0" i="0" u="none" dirty="0">
              <a:solidFill>
                <a:srgbClr val="FFFFFF"/>
              </a:solidFill>
              <a:latin typeface="Urbanist Extra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6500" y="2776537"/>
            <a:ext cx="7239000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lang="en-US" sz="1500" dirty="0">
                <a:solidFill>
                  <a:srgbClr val="CBD5E1"/>
                </a:solidFill>
                <a:latin typeface="Urbanist"/>
              </a:rPr>
              <a:t>We are ready to discuss the supply of motorcycles, the development of a dealer network in your region, the production of equipment under the DAREX brand and technological partnership.</a:t>
            </a:r>
            <a:endParaRPr sz="1500" b="0" i="0" u="none" dirty="0">
              <a:solidFill>
                <a:srgbClr val="CBD5E1"/>
              </a:solidFill>
              <a:latin typeface="Urbanis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3125" y="4205287"/>
            <a:ext cx="35718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75" dirty="0">
                <a:solidFill>
                  <a:srgbClr val="00E575"/>
                </a:solidFill>
                <a:latin typeface="Urbanist ExtraBold"/>
              </a:rPr>
              <a:t>WHOLESALE DEPARTMENT AND DISTRIBUTION</a:t>
            </a:r>
            <a:endParaRPr sz="975" b="0" i="0" u="none" dirty="0">
              <a:solidFill>
                <a:srgbClr val="00E575"/>
              </a:solidFill>
              <a:latin typeface="Urbanist Extra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3125" y="4433887"/>
            <a:ext cx="35718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FFFFFF"/>
                </a:solidFill>
                <a:latin typeface="Urbanist ExtraBold"/>
              </a:rPr>
              <a:t>+7 (800) 300-73-06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3125" y="4700587"/>
            <a:ext cx="35718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Urbanist"/>
              </a:rPr>
              <a:t>zabota@darex-moto.ru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3125" y="4986337"/>
            <a:ext cx="3571875" cy="16192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CBD5E1"/>
                </a:solidFill>
                <a:latin typeface="Urbanist"/>
              </a:rPr>
              <a:t>darexmoto.ru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4205287"/>
            <a:ext cx="35718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75" dirty="0">
                <a:solidFill>
                  <a:srgbClr val="38BDF8"/>
                </a:solidFill>
                <a:latin typeface="Urbanist ExtraBold"/>
              </a:rPr>
              <a:t>PRODUCTION AND LOCALIZATION</a:t>
            </a:r>
            <a:endParaRPr sz="975" b="0" i="0" u="none" dirty="0">
              <a:solidFill>
                <a:srgbClr val="38BDF8"/>
              </a:solidFill>
              <a:latin typeface="Urbanist ExtraBol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4433887"/>
            <a:ext cx="3571875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25" b="1" dirty="0" err="1">
                <a:solidFill>
                  <a:srgbClr val="FFFFFF"/>
                </a:solidFill>
                <a:latin typeface="Urbanist"/>
              </a:rPr>
              <a:t>Ilnar</a:t>
            </a:r>
            <a:r>
              <a:rPr lang="en-US" sz="1125" b="1" dirty="0">
                <a:solidFill>
                  <a:srgbClr val="FFFFFF"/>
                </a:solidFill>
                <a:latin typeface="Urbanist"/>
              </a:rPr>
              <a:t> </a:t>
            </a:r>
            <a:r>
              <a:rPr lang="en-US" sz="1125" b="1" dirty="0" err="1">
                <a:solidFill>
                  <a:srgbClr val="FFFFFF"/>
                </a:solidFill>
                <a:latin typeface="Urbanist"/>
              </a:rPr>
              <a:t>Sabirov</a:t>
            </a:r>
            <a:r>
              <a:rPr lang="en-US" sz="1125" b="1" dirty="0">
                <a:solidFill>
                  <a:srgbClr val="FFFFFF"/>
                </a:solidFill>
                <a:latin typeface="Urbanist"/>
              </a:rPr>
              <a:t> — General Director</a:t>
            </a:r>
            <a:endParaRPr sz="1125" b="1" i="0" u="none" dirty="0">
              <a:solidFill>
                <a:srgbClr val="FFFFFF"/>
              </a:solidFill>
              <a:latin typeface="Urbanis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77000" y="4614862"/>
            <a:ext cx="3571875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25" dirty="0">
                <a:solidFill>
                  <a:srgbClr val="CBD5E1"/>
                </a:solidFill>
                <a:latin typeface="Urbanist"/>
              </a:rPr>
              <a:t>Konstantin </a:t>
            </a:r>
            <a:r>
              <a:rPr lang="en-US" sz="1125" dirty="0" err="1">
                <a:solidFill>
                  <a:srgbClr val="CBD5E1"/>
                </a:solidFill>
                <a:latin typeface="Urbanist"/>
              </a:rPr>
              <a:t>Lykov</a:t>
            </a:r>
            <a:r>
              <a:rPr lang="en-US" sz="1125" dirty="0">
                <a:solidFill>
                  <a:srgbClr val="CBD5E1"/>
                </a:solidFill>
                <a:latin typeface="Urbanist"/>
              </a:rPr>
              <a:t> — Project Manager</a:t>
            </a:r>
            <a:endParaRPr sz="1125" b="0" i="0" u="none" dirty="0">
              <a:solidFill>
                <a:srgbClr val="CBD5E1"/>
              </a:solidFill>
              <a:latin typeface="Urbanis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4872037"/>
            <a:ext cx="3571875" cy="20955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0E575"/>
                </a:solidFill>
                <a:latin typeface="Urbanist ExtraBold"/>
              </a:rPr>
              <a:t>+7 (917) 058-57-87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3125" y="4995862"/>
            <a:ext cx="133350" cy="1333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4891087"/>
            <a:ext cx="171450" cy="171450"/>
          </a:xfrm>
          <a:prstGeom prst="rect">
            <a:avLst/>
          </a:prstGeom>
        </p:spPr>
      </p:pic>
      <p:pic>
        <p:nvPicPr>
          <p:cNvPr id="19" name="Picture 18" descr="darex_logo_cropp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3150" y="1490662"/>
            <a:ext cx="2945701" cy="266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804</Words>
  <Application>Microsoft Macintosh PowerPoint</Application>
  <PresentationFormat>Широкоэкранный</PresentationFormat>
  <Paragraphs>86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Urbanist</vt:lpstr>
      <vt:lpstr>Urbanist Black</vt:lpstr>
      <vt:lpstr>Urbanist ExtraBold</vt:lpstr>
      <vt:lpstr>Urbanist Medium</vt:lpstr>
      <vt:lpstr>Urbanist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Марат Рахматуллин</cp:lastModifiedBy>
  <cp:revision>3</cp:revision>
  <dcterms:created xsi:type="dcterms:W3CDTF">2013-01-27T09:14:16Z</dcterms:created>
  <dcterms:modified xsi:type="dcterms:W3CDTF">2026-09-20T21:17:57Z</dcterms:modified>
  <cp:category/>
</cp:coreProperties>
</file>