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82"/>
  </p:normalViewPr>
  <p:slideViewPr>
    <p:cSldViewPr snapToGrid="0" snapToObjects="1">
      <p:cViewPr varScale="1">
        <p:scale>
          <a:sx n="119" d="100"/>
          <a:sy n="119" d="100"/>
        </p:scale>
        <p:origin x="21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3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876925"/>
            <a:ext cx="11049000" cy="504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63025" y="542925"/>
            <a:ext cx="26574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Urbanist SemiBold"/>
              </a:rPr>
              <a:t>КОРПОРАТИВНАЯ ПРЕЗЕНТАЦИЯ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907083"/>
            <a:ext cx="78105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E575"/>
                </a:solidFill>
                <a:latin typeface="Urbanist"/>
              </a:rPr>
              <a:t>МОТОТЕХНИКА • ТЕХНОЛОГИИ • ПАРТНЁРСТВО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316658"/>
            <a:ext cx="8201025" cy="23199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sz="4350" b="0" i="0" u="none" dirty="0">
                <a:solidFill>
                  <a:srgbClr val="FFFFFF"/>
                </a:solidFill>
                <a:latin typeface="Urbanist ExtraBold"/>
              </a:rPr>
              <a:t>МУЛЬТИБРЕНДОВЫЙ ПОСТАВЩИК </a:t>
            </a:r>
            <a:r>
              <a:rPr sz="4350" b="0" i="0" u="none" dirty="0" err="1">
                <a:solidFill>
                  <a:srgbClr val="FFFFFF"/>
                </a:solidFill>
                <a:latin typeface="Urbanist ExtraBold"/>
              </a:rPr>
              <a:t>И</a:t>
            </a:r>
            <a:r>
              <a:rPr sz="4350" b="0" i="0" u="none" dirty="0">
                <a:solidFill>
                  <a:srgbClr val="FFFFFF"/>
                </a:solidFill>
                <a:latin typeface="Urbanist ExtraBold"/>
              </a:rPr>
              <a:t> ПРОИЗВОДИТЕЛЬ МОТОТЕХНИКИ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4827091"/>
            <a:ext cx="78105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1500" b="0" i="0" u="none">
                <a:solidFill>
                  <a:srgbClr val="E2E8F0"/>
                </a:solidFill>
                <a:latin typeface="Urbanist"/>
              </a:rPr>
              <a:t>Мотоциклы • Квадроциклы • Снегоходы • Запчасти • Экипировка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625" y="6100762"/>
            <a:ext cx="57150" cy="5715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352800" y="6100762"/>
            <a:ext cx="57150" cy="5715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124575" y="6100762"/>
            <a:ext cx="57150" cy="5715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534400" y="6100762"/>
            <a:ext cx="57150" cy="5715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darex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95300"/>
            <a:ext cx="2945701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578173"/>
            <a:ext cx="4981575" cy="409200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326731"/>
            <a:ext cx="2571750" cy="1333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750" y="4326731"/>
            <a:ext cx="2571750" cy="133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877615"/>
            <a:ext cx="56007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FFFFFF"/>
                </a:solidFill>
                <a:latin typeface="Urbanist ExtraBold"/>
              </a:rPr>
              <a:t>Экосистема торговли, сервиса и производства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306240"/>
            <a:ext cx="5334000" cy="9388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sz="1275" b="0" i="0" u="none">
                <a:solidFill>
                  <a:srgbClr val="94A3B8"/>
                </a:solidFill>
                <a:latin typeface="Urbanist"/>
              </a:rPr>
              <a:t>DAREX объединяет дистрибуцию мототехники, разветвлённую розничную и сервисную инфраструктуру, работу с ведущими мировыми фабриками и системное развитие собственного производства в России.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397448"/>
            <a:ext cx="5334000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94A3B8"/>
                </a:solidFill>
                <a:latin typeface="Urbanist"/>
              </a:rPr>
              <a:t>Работаем со всеми ключевыми категориями: эндуро, питбайки, дорожные мотоциклы, квадроциклы, снегоходы, буксировщики, скутеры, а также оригинальные комплектующие и экипировка.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4507706"/>
            <a:ext cx="2095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3150" b="0" i="0" u="none">
                <a:solidFill>
                  <a:srgbClr val="00E575"/>
                </a:solidFill>
                <a:latin typeface="Urbanist Black"/>
              </a:rPr>
              <a:t>7+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4964906"/>
            <a:ext cx="20955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CBD5E1"/>
                </a:solidFill>
                <a:latin typeface="Urbanist Medium"/>
              </a:rPr>
              <a:t>Лет уверенной работы на рынке и сотрудничества с ключевыми брендами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1875" y="4507706"/>
            <a:ext cx="2095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3150" b="0" i="0" u="none">
                <a:solidFill>
                  <a:srgbClr val="00E575"/>
                </a:solidFill>
                <a:latin typeface="Urbanist Black"/>
              </a:rPr>
              <a:t>145K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1875" y="4964906"/>
            <a:ext cx="20955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CBD5E1"/>
                </a:solidFill>
                <a:latin typeface="Urbanist Medium"/>
              </a:rPr>
              <a:t>Подписчиков в соцсетях (YouTube, VK, TG) — лидеры медиа-охвата отрасли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0" i="0" u="none">
                <a:solidFill>
                  <a:srgbClr val="FFFFFF"/>
                </a:solidFill>
                <a:latin typeface="Urbanist ExtraBold"/>
              </a:rPr>
              <a:t>DAREX: КОМПАНИЯ ПОЛНОГО ЦИКЛА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Рисунок 16" descr="Изображение выглядит как шина, колесо, Наземный транспорт, транспортное сред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99D4E7C-FBEE-5CF1-6C50-474757C3B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1601726"/>
            <a:ext cx="5527787" cy="4058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40383"/>
            <a:ext cx="4679602" cy="1581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459658"/>
            <a:ext cx="3530500" cy="243780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600" y="3459658"/>
            <a:ext cx="3530649" cy="243780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9850" y="3459658"/>
            <a:ext cx="3530500" cy="2437804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6852" y="1640383"/>
            <a:ext cx="6083647" cy="15811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1930896"/>
            <a:ext cx="4174777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 i="0" u="none">
                <a:solidFill>
                  <a:srgbClr val="00E575"/>
                </a:solidFill>
                <a:latin typeface="Urbanist Black"/>
              </a:rPr>
              <a:t>10 ФИЛИАЛОВ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2388096"/>
            <a:ext cx="4174777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BD5E1"/>
                </a:solidFill>
                <a:latin typeface="Urbanist"/>
              </a:rPr>
              <a:t>9 филиалов уже активно функционируют</a:t>
            </a:r>
            <a:r>
              <a:rPr sz="1200" b="0" i="0" u="none">
                <a:solidFill>
                  <a:srgbClr val="CBD5E1"/>
                </a:solidFill>
                <a:latin typeface="Urbanist"/>
              </a:rPr>
              <a:t>, 10-й готовится к открытию. Запланировано открытие ещё 3 региональных хабов.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4977" y="1878508"/>
            <a:ext cx="1014412" cy="3048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4640" y="1878508"/>
            <a:ext cx="976312" cy="3048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6202" y="1878508"/>
            <a:ext cx="74295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94402" y="1878508"/>
            <a:ext cx="1004887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4977" y="2278558"/>
            <a:ext cx="1528762" cy="3048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8990" y="2278558"/>
            <a:ext cx="1152525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46765" y="2278558"/>
            <a:ext cx="10668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74977" y="2678608"/>
            <a:ext cx="1866900" cy="3048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37127" y="2678608"/>
            <a:ext cx="1681162" cy="3048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9625" y="3697783"/>
            <a:ext cx="304800" cy="266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9625" y="4116883"/>
            <a:ext cx="320696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FFFFFF"/>
                </a:solidFill>
                <a:latin typeface="Urbanist ExtraBold"/>
              </a:rPr>
              <a:t>Моторные залы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625" y="4440733"/>
            <a:ext cx="3054250" cy="883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94A3B8"/>
                </a:solidFill>
                <a:latin typeface="Urbanist"/>
              </a:rPr>
              <a:t>Просторные шоурумы с полным ассортиментом техники в наличии. Тест-драйвы и профессиональные консультации перед покупкой.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68725" y="3697783"/>
            <a:ext cx="266700" cy="2667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568725" y="4116883"/>
            <a:ext cx="320711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FFFFFF"/>
                </a:solidFill>
                <a:latin typeface="Urbanist ExtraBold"/>
              </a:rPr>
              <a:t>Сеть мотосервисов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68725" y="4440733"/>
            <a:ext cx="3054399" cy="1104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94A3B8"/>
                </a:solidFill>
                <a:latin typeface="Urbanist"/>
              </a:rPr>
              <a:t>Специализированные сервисные зоны в каждом городе: предпродажная подготовка, регулярное ТО, гарантийный ремонт и тюнинг.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27975" y="3697783"/>
            <a:ext cx="266700" cy="2667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327975" y="4116883"/>
            <a:ext cx="320696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FFFFFF"/>
                </a:solidFill>
                <a:latin typeface="Urbanist ExtraBold"/>
              </a:rPr>
              <a:t>Единый стандарт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7975" y="4440733"/>
            <a:ext cx="3054250" cy="1104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94A3B8"/>
                </a:solidFill>
                <a:latin typeface="Urbanist"/>
              </a:rPr>
              <a:t>Узнаваемые входные группы, унифицированная брендовая идентификация DAREX MOTO и высокий регламент обслуживания клиентов.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917852" y="1964233"/>
            <a:ext cx="109537" cy="13335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27515" y="1964233"/>
            <a:ext cx="109537" cy="13335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99077" y="1964233"/>
            <a:ext cx="109537" cy="13335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37277" y="1964233"/>
            <a:ext cx="109537" cy="13335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17852" y="2364283"/>
            <a:ext cx="109537" cy="13335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41865" y="2364283"/>
            <a:ext cx="109537" cy="13335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89640" y="2364283"/>
            <a:ext cx="109537" cy="13335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17852" y="2764333"/>
            <a:ext cx="109537" cy="13335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880002" y="2764333"/>
            <a:ext cx="109537" cy="13335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0" i="0" u="none">
                <a:solidFill>
                  <a:srgbClr val="FFFFFF"/>
                </a:solidFill>
                <a:latin typeface="Urbanist ExtraBold"/>
              </a:rPr>
              <a:t>МАСШТАБ И ИНФРАСТРУКТУРА СЕТИ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91617"/>
            <a:ext cx="2619375" cy="35546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5" y="1991617"/>
            <a:ext cx="2619375" cy="35546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1991617"/>
            <a:ext cx="2619375" cy="355461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5" y="1991617"/>
            <a:ext cx="2619375" cy="35546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3425" y="4191892"/>
            <a:ext cx="241030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0E575"/>
                </a:solidFill>
                <a:latin typeface="Urbanist ExtraBold"/>
              </a:rPr>
              <a:t>Мотоциклы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3425" y="4496692"/>
            <a:ext cx="2295525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Эндуро, питбайки, дорожные и спортивные байки. Объёмы 125–300 см³ и выше.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3300" y="4191892"/>
            <a:ext cx="241030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0E575"/>
                </a:solidFill>
                <a:latin typeface="Urbanist ExtraBold"/>
              </a:rPr>
              <a:t>Квадротехника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3300" y="4496692"/>
            <a:ext cx="2295525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Утилитарные и спортивные ATV, подростковые квадроциклы и мотовездеходы (багги).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3175" y="4191892"/>
            <a:ext cx="241030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0E575"/>
                </a:solidFill>
                <a:latin typeface="Urbanist ExtraBold"/>
              </a:rPr>
              <a:t>Зимняя техника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3175" y="4496692"/>
            <a:ext cx="2295525" cy="7733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Надёжные снегоходы, снегоуборочная техника, мотобуксировщики для охоты и отдыха.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63050" y="4191892"/>
            <a:ext cx="241030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00E575"/>
                </a:solidFill>
                <a:latin typeface="Urbanist ExtraBold"/>
              </a:rPr>
              <a:t>Запчасти</a:t>
            </a:r>
            <a:r>
              <a:rPr sz="1350" b="0" i="0" u="none" dirty="0">
                <a:solidFill>
                  <a:srgbClr val="00E575"/>
                </a:solidFill>
                <a:latin typeface="Urbanist ExtraBold"/>
              </a:rPr>
              <a:t> &amp; </a:t>
            </a:r>
            <a:r>
              <a:rPr sz="1350" b="0" i="0" u="none" dirty="0" err="1">
                <a:solidFill>
                  <a:srgbClr val="00E575"/>
                </a:solidFill>
                <a:latin typeface="Urbanist ExtraBold"/>
              </a:rPr>
              <a:t>Экип</a:t>
            </a:r>
            <a:r>
              <a:rPr lang="ru-RU" sz="1350" b="0" i="0" u="none" dirty="0" err="1">
                <a:solidFill>
                  <a:srgbClr val="00E575"/>
                </a:solidFill>
                <a:latin typeface="Urbanist ExtraBold"/>
              </a:rPr>
              <a:t>ировка</a:t>
            </a:r>
            <a:endParaRPr sz="1350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63050" y="4496692"/>
            <a:ext cx="2295525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 dirty="0">
                <a:solidFill>
                  <a:srgbClr val="94A3B8"/>
                </a:solidFill>
                <a:latin typeface="Urbanist"/>
              </a:rPr>
              <a:t>2 540+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складских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позиций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запчастей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,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сертифицированные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шлемы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,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защита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,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форма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и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 </a:t>
            </a:r>
            <a:r>
              <a:rPr sz="1050" b="0" i="0" u="none" dirty="0" err="1">
                <a:solidFill>
                  <a:srgbClr val="94A3B8"/>
                </a:solidFill>
                <a:latin typeface="Urbanist"/>
              </a:rPr>
              <a:t>тюнинг</a:t>
            </a:r>
            <a:r>
              <a:rPr sz="1050" b="0" i="0" u="none" dirty="0">
                <a:solidFill>
                  <a:srgbClr val="94A3B8"/>
                </a:solidFill>
                <a:latin typeface="Urbanist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0" i="0" u="none">
                <a:solidFill>
                  <a:srgbClr val="FFFFFF"/>
                </a:solidFill>
                <a:latin typeface="Urbanist ExtraBold"/>
              </a:rPr>
              <a:t>ШИРОКИЙ АССОРТИМЕНТ POWERSPORTS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Рисунок 25" descr="Изображение выглядит как шина, колесо, транспортное средство, Наземный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5FD92C-54EC-6722-96AA-4B2A7B585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46" y="2179920"/>
            <a:ext cx="2338481" cy="1781700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колесо, шина, транспортное средство, автокомпон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BE98C0-97A5-442F-B94D-DF93F3E39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625" y="2217432"/>
            <a:ext cx="2402874" cy="1777220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транспорт, мотоцикл, транспортное средство, колес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FB5AAB-70DA-F6FC-CD50-D6320C454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225" y="2212117"/>
            <a:ext cx="2295525" cy="1759275"/>
          </a:xfrm>
          <a:prstGeom prst="rect">
            <a:avLst/>
          </a:prstGeom>
        </p:spPr>
      </p:pic>
      <p:pic>
        <p:nvPicPr>
          <p:cNvPr id="32" name="Рисунок 31" descr="Изображение выглядит как мотоцикл, шле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49A0A04-8D71-5951-4B1C-A650795E1B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6624" y="2195470"/>
            <a:ext cx="2228376" cy="17925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775174"/>
            <a:ext cx="5334000" cy="138350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335410"/>
            <a:ext cx="5333851" cy="619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3087885"/>
            <a:ext cx="1689050" cy="4286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8900" y="3087885"/>
            <a:ext cx="1689050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1300" y="3087885"/>
            <a:ext cx="1689050" cy="4286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3649860"/>
            <a:ext cx="1689050" cy="4286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900" y="3649860"/>
            <a:ext cx="1689050" cy="4286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31300" y="3649860"/>
            <a:ext cx="1689050" cy="4286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4211835"/>
            <a:ext cx="1689050" cy="4286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8900" y="4211835"/>
            <a:ext cx="1689050" cy="4286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1300" y="4211835"/>
            <a:ext cx="1689050" cy="4286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500" y="4773810"/>
            <a:ext cx="1689050" cy="4286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8900" y="4773810"/>
            <a:ext cx="1689050" cy="4286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31300" y="4773810"/>
            <a:ext cx="1689050" cy="4286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1500" y="2207716"/>
            <a:ext cx="56007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FFFFF"/>
                </a:solidFill>
                <a:latin typeface="Urbanist ExtraBold"/>
              </a:rPr>
              <a:t>Разные бренды — разные сегменты рынка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" y="2664916"/>
            <a:ext cx="5334000" cy="9388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sz="1275" b="0" i="0" u="none">
                <a:solidFill>
                  <a:srgbClr val="94A3B8"/>
                </a:solidFill>
                <a:latin typeface="Urbanist"/>
              </a:rPr>
              <a:t>DAREX формирует комплексное товарное предложение для дилеров и оптовых партнёров, закрывая все ценовые категории — от доступных решений до спортивной техники премиум-класса.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4013299"/>
            <a:ext cx="5070633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0E575"/>
                </a:solidFill>
                <a:latin typeface="Urbanist ExtraBold"/>
              </a:rPr>
              <a:t>Флагманский вектор DAREX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0" y="4299049"/>
            <a:ext cx="4829175" cy="6215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>
                <a:solidFill>
                  <a:srgbClr val="94A3B8"/>
                </a:solidFill>
                <a:latin typeface="Urbanist"/>
              </a:rPr>
              <a:t>Собственный бренд DAREX занимает ключевое место в портфеле, обеспечивая повышенную маржинальность и эксклюзивные условия для стратегических партнёров.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0" i="0" u="none">
                <a:solidFill>
                  <a:srgbClr val="FFFFFF"/>
                </a:solidFill>
                <a:latin typeface="Urbanist ExtraBold"/>
              </a:rPr>
              <a:t>МУЛЬТИБРЕНДОВЫЙ ПОРТФЕЛЬ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24100"/>
            <a:ext cx="11049000" cy="78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6181" y="2486025"/>
            <a:ext cx="2204293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333750"/>
            <a:ext cx="2087760" cy="187999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1660" y="3333750"/>
            <a:ext cx="2087909" cy="187999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1970" y="3333750"/>
            <a:ext cx="2087909" cy="1879996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2280" y="3333750"/>
            <a:ext cx="2087909" cy="1879996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2590" y="3333750"/>
            <a:ext cx="2087760" cy="18799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1525" y="2533650"/>
            <a:ext cx="8444656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E575"/>
                </a:solidFill>
                <a:latin typeface="Urbanist ExtraBold"/>
              </a:rPr>
              <a:t>ЦЕЛЬ ПРОЕКТА: </a:t>
            </a:r>
            <a:r>
              <a:rPr sz="1200" b="0" i="0" u="none">
                <a:solidFill>
                  <a:srgbClr val="F1F5F9"/>
                </a:solidFill>
                <a:latin typeface="Urbanist"/>
              </a:rPr>
              <a:t> </a:t>
            </a:r>
            <a:r>
              <a:rPr sz="1200" b="0" i="0" u="none">
                <a:solidFill>
                  <a:srgbClr val="E2E8F0"/>
                </a:solidFill>
                <a:latin typeface="Urbanist"/>
              </a:rPr>
              <a:t>Локализация мототехники в РФ с поэтапным наращиванием доли отечественных компонентов (ПП №719).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1525" y="3533775"/>
            <a:ext cx="1114425" cy="209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1525" y="3857625"/>
            <a:ext cx="1772096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FFFFFF"/>
                </a:solidFill>
                <a:latin typeface="Urbanist ExtraBold"/>
              </a:rPr>
              <a:t>Производственная база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525" y="4295775"/>
            <a:ext cx="1687710" cy="7179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94A3B8"/>
                </a:solidFill>
                <a:latin typeface="Urbanist"/>
              </a:rPr>
              <a:t>Контракты на поставку машинокомплектов, регистрация марки DAREX, запуск продаж.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1685" y="3533775"/>
            <a:ext cx="1133475" cy="209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11685" y="3857625"/>
            <a:ext cx="1772252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FFFFFF"/>
                </a:solidFill>
                <a:latin typeface="Urbanist ExtraBold"/>
              </a:rPr>
              <a:t>WMI и Статус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1685" y="4114800"/>
            <a:ext cx="1687859" cy="8974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94A3B8"/>
                </a:solidFill>
                <a:latin typeface="Urbanist"/>
              </a:rPr>
              <a:t>Получен международный код изготовителя WMI НАМИ, право официального производства ТС.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51995" y="3533775"/>
            <a:ext cx="108585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251995" y="3857625"/>
            <a:ext cx="1772252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FFFFFF"/>
                </a:solidFill>
                <a:latin typeface="Urbanist ExtraBold"/>
              </a:rPr>
              <a:t>Сертификация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1995" y="4114800"/>
            <a:ext cx="1687859" cy="7179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94A3B8"/>
                </a:solidFill>
                <a:latin typeface="Urbanist"/>
              </a:rPr>
              <a:t>Готовность образцов для испытаний ОТТС и ПСМ категорий L3 (мото) и L7 (квадроциклы).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2305" y="3533775"/>
            <a:ext cx="1152525" cy="2095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92305" y="3857625"/>
            <a:ext cx="1772252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FFFFFF"/>
                </a:solidFill>
                <a:latin typeface="Urbanist ExtraBold"/>
              </a:rPr>
              <a:t>Разработка КД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2305" y="4114800"/>
            <a:ext cx="1687859" cy="8974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94A3B8"/>
                </a:solidFill>
                <a:latin typeface="Urbanist"/>
              </a:rPr>
              <a:t>Конструкторская документация под локализацию, подбор российских заводов-поставщиков.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32615" y="3533775"/>
            <a:ext cx="676275" cy="2095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732615" y="3857625"/>
            <a:ext cx="1772096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FFFFFF"/>
                </a:solidFill>
                <a:latin typeface="Urbanist ExtraBold"/>
              </a:rPr>
              <a:t>Собственные узлы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32615" y="4114800"/>
            <a:ext cx="1687710" cy="7179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94A3B8"/>
                </a:solidFill>
                <a:latin typeface="Urbanist"/>
              </a:rPr>
              <a:t>Выпуск собственных рам, пластика, сидений и сборка по строгим критериям ПП №719.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0" i="0" u="none">
                <a:solidFill>
                  <a:srgbClr val="FFFFFF"/>
                </a:solidFill>
                <a:latin typeface="Urbanist ExtraBold"/>
              </a:rPr>
              <a:t>ПРОИЗВОДСТВО И ЛОКАЛИЗАЦИЯ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361330"/>
            <a:ext cx="5550693" cy="78849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0" i="0" u="none">
                <a:solidFill>
                  <a:srgbClr val="FFFFFF"/>
                </a:solidFill>
                <a:latin typeface="Urbanist ExtraBold"/>
              </a:rPr>
              <a:t>ПРОДУКТОВАЯ ЛИНЕЙКА DAREX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1500" y="2149822"/>
            <a:ext cx="68163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2340322"/>
            <a:ext cx="5550693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0E575"/>
                </a:solidFill>
                <a:latin typeface="Urbanist ExtraBold"/>
              </a:rPr>
              <a:t>Собственные платформы L3, L7 и Snow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2740372"/>
            <a:ext cx="21526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FFFFFF"/>
                </a:solidFill>
                <a:latin typeface="Urbanist"/>
              </a:rPr>
              <a:t>Хромомолибденовая сталь: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75" y="2911822"/>
            <a:ext cx="514350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Высокопрочные рамы собственного проектирования с усиленной геометрией.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5" y="3422302"/>
            <a:ext cx="17430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FFFFFF"/>
                </a:solidFill>
                <a:latin typeface="Urbanist"/>
              </a:rPr>
              <a:t>Надёжные двигатели: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75" y="3593752"/>
            <a:ext cx="514350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125–300 см³ для эндуро L3, 150–200+ см³ для ATV, 378 см³ с вариатором для снегоходов.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4375" y="4104233"/>
            <a:ext cx="19431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FFFFFF"/>
                </a:solidFill>
                <a:latin typeface="Urbanist"/>
              </a:rPr>
              <a:t>Современная электрика: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4275683"/>
            <a:ext cx="514350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LED-оптика, литиевые АКБ 12V/3Ah, электростартер, цифровая панель приборов.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4375" y="4786163"/>
            <a:ext cx="16287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FFFFFF"/>
                </a:solidFill>
                <a:latin typeface="Urbanist"/>
              </a:rPr>
              <a:t>Механика и ходовая: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375" y="4957613"/>
            <a:ext cx="514350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Регулируемая подвеска, дисковая гидравлика, лебёдки и фаркопы в базе.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55F21F-6D77-AA3D-FA75-8B1B05A18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5" y="649998"/>
            <a:ext cx="6079802" cy="55446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28925"/>
            <a:ext cx="2619375" cy="235728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5" y="2828925"/>
            <a:ext cx="2619375" cy="235728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828925"/>
            <a:ext cx="2619375" cy="235728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5" y="2828925"/>
            <a:ext cx="2619375" cy="23572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2351782"/>
            <a:ext cx="11049000" cy="2485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sz="1350" b="0" i="0" u="none">
                <a:solidFill>
                  <a:srgbClr val="E2E8F0"/>
                </a:solidFill>
                <a:latin typeface="Urbanist"/>
              </a:rPr>
              <a:t>Полный цикл взаимодействия: </a:t>
            </a:r>
            <a:r>
              <a:rPr sz="1350" b="1" i="0" u="none">
                <a:solidFill>
                  <a:srgbClr val="E2E8F0"/>
                </a:solidFill>
                <a:latin typeface="Urbanist"/>
              </a:rPr>
              <a:t>Выбор → Покупка → Эксплуатация → Обслуживание → Запчасти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6046" y="3543300"/>
            <a:ext cx="225028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FFFFFF"/>
                </a:solidFill>
                <a:latin typeface="Urbanist ExtraBold"/>
              </a:rPr>
              <a:t>01. Шоурумы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3867150"/>
            <a:ext cx="2143125" cy="7733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Флагманские точки с живой экспозицией техники, тест-драйвом и подбором экипировки.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5921" y="3543300"/>
            <a:ext cx="225028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FFFFFF"/>
                </a:solidFill>
                <a:latin typeface="Urbanist ExtraBold"/>
              </a:rPr>
              <a:t>02. Мотосервисы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9500" y="3867150"/>
            <a:ext cx="2143125" cy="9666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Авторизованное обслуживание, квалифицированные механики, регламентное ТО и гарантийная поддержка.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5796" y="3543300"/>
            <a:ext cx="225028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FFFFFF"/>
                </a:solidFill>
                <a:latin typeface="Urbanist ExtraBold"/>
              </a:rPr>
              <a:t>03. Запчасти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9375" y="3867150"/>
            <a:ext cx="2143125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sz="1050" b="1" i="0" u="none">
                <a:solidFill>
                  <a:srgbClr val="00E575"/>
                </a:solidFill>
                <a:latin typeface="Urbanist"/>
              </a:rPr>
              <a:t>2 540+ позиций</a:t>
            </a:r>
            <a:r>
              <a:rPr sz="1050" b="0" i="0" u="none">
                <a:solidFill>
                  <a:srgbClr val="94A3B8"/>
                </a:solidFill>
                <a:latin typeface="Urbanist"/>
              </a:rPr>
              <a:t> оригинальных запчастей и расходников на собственном складе.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5671" y="3543300"/>
            <a:ext cx="225028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FFFFFF"/>
                </a:solidFill>
                <a:latin typeface="Urbanist ExtraBold"/>
              </a:rPr>
              <a:t>04. Экипировка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0" y="3867150"/>
            <a:ext cx="2143125" cy="7733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Шлемы, мотоботы, очки, перчатки, защита тела и влагозащитная одежда для активного катания.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00" y="3095625"/>
            <a:ext cx="333375" cy="2667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712" y="3095625"/>
            <a:ext cx="266700" cy="2667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250" y="3095625"/>
            <a:ext cx="333375" cy="2667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8412" y="3095625"/>
            <a:ext cx="304800" cy="266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0" i="0" u="none">
                <a:solidFill>
                  <a:srgbClr val="FFFFFF"/>
                </a:solidFill>
                <a:latin typeface="Urbanist ExtraBold"/>
              </a:rPr>
              <a:t>ПОЛНАЯ ЭКОСИСТЕМА DAREX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260949"/>
            <a:ext cx="11049000" cy="112960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147441"/>
            <a:ext cx="3555950" cy="188490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950" y="2147441"/>
            <a:ext cx="3555950" cy="188490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400" y="2147441"/>
            <a:ext cx="3556099" cy="188490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7837" y="4611439"/>
            <a:ext cx="2014537" cy="4286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9625" y="2776091"/>
            <a:ext cx="323368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FFFFFF"/>
                </a:solidFill>
                <a:latin typeface="Urbanist ExtraBold"/>
              </a:rPr>
              <a:t>Оптовые поставки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3099941"/>
            <a:ext cx="3079700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Прямые поставки мототехники, запчастей и аксессуаров по специальным оптовым прайсам.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6075" y="2776091"/>
            <a:ext cx="323368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FFFFFF"/>
                </a:solidFill>
                <a:latin typeface="Urbanist ExtraBold"/>
              </a:rPr>
              <a:t>Дилерские контракты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6075" y="3099941"/>
            <a:ext cx="3079700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Маркетинговая, гарантийная и товарная поддержка для региональных торговых сетей.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2525" y="2776091"/>
            <a:ext cx="323384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FFFFFF"/>
                </a:solidFill>
                <a:latin typeface="Urbanist ExtraBold"/>
              </a:rPr>
              <a:t>Дистрибуция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2525" y="3099941"/>
            <a:ext cx="3079849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94A3B8"/>
                </a:solidFill>
                <a:latin typeface="Urbanist"/>
              </a:rPr>
              <a:t>Эксклюзивные условия для крупных национальных и региональных дистрибьюторов техники.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4499074"/>
            <a:ext cx="8201025" cy="209550"/>
          </a:xfrm>
          <a:prstGeom prst="rect">
            <a:avLst/>
          </a:prstGeom>
          <a:noFill/>
        </p:spPr>
        <p:txBody>
          <a:bodyPr wrap="square" lIns="244226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0E575"/>
                </a:solidFill>
                <a:latin typeface="Urbanist ExtraBold"/>
              </a:rPr>
              <a:t>Технологическое сотрудничество по ПП №719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4765774"/>
            <a:ext cx="781050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050" b="0" i="0" u="none">
                <a:solidFill>
                  <a:srgbClr val="E2E8F0"/>
                </a:solidFill>
                <a:latin typeface="Urbanist"/>
              </a:rPr>
              <a:t>Приглашаем ВУЗы, инжиниринговые стартапы и сертифицированных производителей комплектующих (рамы, пластик, подвески, электроника, телематика) для совместной локализации и реверс-инжиниринга.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625" y="2404616"/>
            <a:ext cx="285750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6075" y="2404616"/>
            <a:ext cx="285750" cy="2286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02525" y="2404616"/>
            <a:ext cx="285750" cy="2286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625" y="4518124"/>
            <a:ext cx="168026" cy="1714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0" i="0" u="none">
                <a:solidFill>
                  <a:srgbClr val="FFFFFF"/>
                </a:solidFill>
                <a:latin typeface="Urbanist ExtraBold"/>
              </a:rPr>
              <a:t>ПАРТНЁРСТВО И НОВЫЕ РЫНКИ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948112"/>
            <a:ext cx="4048125" cy="14382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3948112"/>
            <a:ext cx="4048125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3278" y="2005012"/>
            <a:ext cx="8605294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b="0" i="0" u="none">
                <a:solidFill>
                  <a:srgbClr val="FFFFFF"/>
                </a:solidFill>
                <a:latin typeface="Urbanist ExtraBold"/>
              </a:rPr>
              <a:t>НАЧНЁМ СОВМЕСТНЫЙ ДИАЛОГ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76500" y="2776537"/>
            <a:ext cx="7239000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75"/>
              </a:lnSpc>
            </a:pPr>
            <a:r>
              <a:rPr sz="1500" b="0" i="0" u="none">
                <a:solidFill>
                  <a:srgbClr val="CBD5E1"/>
                </a:solidFill>
                <a:latin typeface="Urbanist"/>
              </a:rPr>
              <a:t>Готовы обсудить поставки мототехники, развитие дилерской сети в вашем регионе, выпуск техники под брендом DAREX и технологическое партнёрство.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3125" y="4205287"/>
            <a:ext cx="35718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E575"/>
                </a:solidFill>
                <a:latin typeface="Urbanist ExtraBold"/>
              </a:rPr>
              <a:t>ОПТОВЫЙ ОТДЕЛ И ДИСТРИБУЦИЯ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3125" y="4433887"/>
            <a:ext cx="35718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FFFFFF"/>
                </a:solidFill>
                <a:latin typeface="Urbanist ExtraBold"/>
              </a:rPr>
              <a:t>+7 (800) 300-73-06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3125" y="4700587"/>
            <a:ext cx="35718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Urbanist"/>
              </a:rPr>
              <a:t>zabota@darex-moto.ru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3125" y="4986337"/>
            <a:ext cx="3571875" cy="161925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CBD5E1"/>
                </a:solidFill>
                <a:latin typeface="Urbanist"/>
              </a:rPr>
              <a:t>darexmoto.ru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4205287"/>
            <a:ext cx="35718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38BDF8"/>
                </a:solidFill>
                <a:latin typeface="Urbanist ExtraBold"/>
              </a:rPr>
              <a:t>ПРОИЗВОДСТВО И ЛОКАЛИЗАЦИЯ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4433887"/>
            <a:ext cx="35718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FFFFFF"/>
                </a:solidFill>
                <a:latin typeface="Urbanist"/>
              </a:rPr>
              <a:t>Сабиров Ильнар — Генеральный директор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614862"/>
            <a:ext cx="35718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CBD5E1"/>
                </a:solidFill>
                <a:latin typeface="Urbanist"/>
              </a:rPr>
              <a:t>Лыков Константин — Руководитель проекта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872037"/>
            <a:ext cx="3571875" cy="20955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0E575"/>
                </a:solidFill>
                <a:latin typeface="Urbanist ExtraBold"/>
              </a:rPr>
              <a:t>+7 (917) 058-57-87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25" y="4995862"/>
            <a:ext cx="133350" cy="1333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4891087"/>
            <a:ext cx="171450" cy="171450"/>
          </a:xfrm>
          <a:prstGeom prst="rect">
            <a:avLst/>
          </a:prstGeom>
        </p:spPr>
      </p:pic>
      <p:pic>
        <p:nvPicPr>
          <p:cNvPr id="19" name="Picture 18" descr="darex_logo_cropp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3150" y="1490662"/>
            <a:ext cx="2945701" cy="266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699</Words>
  <Application>Microsoft Macintosh PowerPoint</Application>
  <PresentationFormat>Широкоэкранный</PresentationFormat>
  <Paragraphs>86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Urbanist</vt:lpstr>
      <vt:lpstr>Urbanist Black</vt:lpstr>
      <vt:lpstr>Urbanist ExtraBold</vt:lpstr>
      <vt:lpstr>Urbanist Medium</vt:lpstr>
      <vt:lpstr>Urbanist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Марат Рахматуллин</cp:lastModifiedBy>
  <cp:revision>2</cp:revision>
  <dcterms:created xsi:type="dcterms:W3CDTF">2013-01-27T09:14:16Z</dcterms:created>
  <dcterms:modified xsi:type="dcterms:W3CDTF">2026-09-20T19:04:26Z</dcterms:modified>
  <cp:category/>
</cp:coreProperties>
</file>