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9" r:id="rId4"/>
    <p:sldId id="259" r:id="rId5"/>
    <p:sldId id="260" r:id="rId6"/>
    <p:sldId id="261" r:id="rId7"/>
    <p:sldId id="262" r:id="rId8"/>
    <p:sldId id="267" r:id="rId9"/>
    <p:sldId id="263" r:id="rId10"/>
    <p:sldId id="265" r:id="rId11"/>
    <p:sldId id="266" r:id="rId12"/>
  </p:sldIdLst>
  <p:sldSz cx="9144000" cy="5143500" type="screen16x9"/>
  <p:notesSz cx="5143500" cy="9144000"/>
  <p:embeddedFontLst>
    <p:embeddedFont>
      <p:font typeface="Noto Serif SC Bold" panose="020B0604020202020204" charset="-128"/>
      <p:regular r:id="rId14"/>
      <p:bold r:id="rId15"/>
    </p:embeddedFont>
    <p:embeddedFont>
      <p:font typeface="Geist" panose="020B0604020202020204" charset="-52"/>
      <p:regular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191"/>
    <a:srgbClr val="BBD8D6"/>
    <a:srgbClr val="F1F5F6"/>
    <a:srgbClr val="B9D6D4"/>
    <a:srgbClr val="D0E2E2"/>
    <a:srgbClr val="D1EFE4"/>
    <a:srgbClr val="006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6" d="100"/>
          <a:sy n="106" d="100"/>
        </p:scale>
        <p:origin x="8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306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Начните с главного заголовка — качество и безопасность — это наш приоритет
• Подчеркните, что вся продукция соответствует ГОСТ и СНиП — это не просто обещание, это стандарты, которые мы соблюдаем на практике
• Упомяните, что используем только сертифицированные материалы — это гарантирует надежность на каждом этапе
• Раскройте три ключевых момента:
ГОСТ: все металлоконструкции и материалы обязательно сертифицированы
СНиП: проектирование и монтаж следуют строительным нормам без исключений
Гарантия: мы отвечаем за качество своей работы и поставляемых конструкций
• Подчеркните, что это не просто слова — это подтверждено документами и сертификатами, которые видны на слайде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44648-E7F3-AD23-B5B2-D65ACE198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38878-6604-93F1-D9E0-F0D14D068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7E83BE-8B1D-ED99-687E-DD57AABB1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B39A2-6C2A-3246-ACF9-6D653F2F92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71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DB76F-D1A2-A7AB-C411-1A63F287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739C6A-0680-6DA4-5786-EA70F3296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5EDC2C-2577-0970-8081-2058362A5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Начните с главного заголовка — качество и безопасность — это наш приоритет
• Подчеркните, что вся продукция соответствует ГОСТ и СНиП — это не просто обещание, это стандарты, которые мы соблюдаем на практике
• Упомяните, что используем только сертифицированные материалы — это гарантирует надежность на каждом этапе
• Раскройте три ключевых момента:
ГОСТ: все металлоконструкции и материалы обязательно сертифицированы
СНиП: проектирование и монтаж следуют строительным нормам без исключений
Гарантия: мы отвечаем за качество своей работы и поставляемых конструкций
• Подчеркните, что это не просто слова — это подтверждено документами и сертификатами, которые видны на слайде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DC9CB-BD2E-C8AB-D380-8EA68E5F08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3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2.sv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10" Type="http://schemas.openxmlformats.org/officeDocument/2006/relationships/image" Target="../media/image3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F33724-86C6-F56E-53E2-3F4513E3F814}"/>
              </a:ext>
            </a:extLst>
          </p:cNvPr>
          <p:cNvSpPr>
            <a:spLocks/>
          </p:cNvSpPr>
          <p:nvPr/>
        </p:nvSpPr>
        <p:spPr>
          <a:xfrm rot="10800000">
            <a:off x="4099" y="-3568"/>
            <a:ext cx="5515977" cy="5153175"/>
          </a:xfrm>
          <a:custGeom>
            <a:avLst/>
            <a:gdLst>
              <a:gd name="csX0" fmla="*/ 0 w 5897990"/>
              <a:gd name="csY0" fmla="*/ 0 h 6171715"/>
              <a:gd name="csX1" fmla="*/ 5897990 w 5897990"/>
              <a:gd name="csY1" fmla="*/ 0 h 6171715"/>
              <a:gd name="csX2" fmla="*/ 5897990 w 5897990"/>
              <a:gd name="csY2" fmla="*/ 6171715 h 6171715"/>
              <a:gd name="csX3" fmla="*/ 0 w 5897990"/>
              <a:gd name="csY3" fmla="*/ 6171715 h 6171715"/>
              <a:gd name="csX4" fmla="*/ 0 w 5897990"/>
              <a:gd name="csY4" fmla="*/ 0 h 6171715"/>
              <a:gd name="csX0" fmla="*/ 0 w 6172310"/>
              <a:gd name="csY0" fmla="*/ 0 h 6171715"/>
              <a:gd name="csX1" fmla="*/ 6172310 w 6172310"/>
              <a:gd name="csY1" fmla="*/ 528320 h 6171715"/>
              <a:gd name="csX2" fmla="*/ 5897990 w 6172310"/>
              <a:gd name="csY2" fmla="*/ 6171715 h 6171715"/>
              <a:gd name="csX3" fmla="*/ 0 w 6172310"/>
              <a:gd name="csY3" fmla="*/ 6171715 h 6171715"/>
              <a:gd name="csX4" fmla="*/ 0 w 6172310"/>
              <a:gd name="csY4" fmla="*/ 0 h 6171715"/>
              <a:gd name="csX0" fmla="*/ 0 w 6172310"/>
              <a:gd name="csY0" fmla="*/ 0 h 6171715"/>
              <a:gd name="csX1" fmla="*/ 6172310 w 6172310"/>
              <a:gd name="csY1" fmla="*/ 528320 h 6171715"/>
              <a:gd name="csX2" fmla="*/ 5999590 w 6172310"/>
              <a:gd name="csY2" fmla="*/ 5643395 h 6171715"/>
              <a:gd name="csX3" fmla="*/ 0 w 6172310"/>
              <a:gd name="csY3" fmla="*/ 6171715 h 6171715"/>
              <a:gd name="csX4" fmla="*/ 0 w 6172310"/>
              <a:gd name="csY4" fmla="*/ 0 h 6171715"/>
              <a:gd name="csX0" fmla="*/ 0 w 5999590"/>
              <a:gd name="csY0" fmla="*/ 0 h 6171715"/>
              <a:gd name="csX1" fmla="*/ 5257910 w 5999590"/>
              <a:gd name="csY1" fmla="*/ 487680 h 6171715"/>
              <a:gd name="csX2" fmla="*/ 5999590 w 5999590"/>
              <a:gd name="csY2" fmla="*/ 5643395 h 6171715"/>
              <a:gd name="csX3" fmla="*/ 0 w 5999590"/>
              <a:gd name="csY3" fmla="*/ 6171715 h 6171715"/>
              <a:gd name="csX4" fmla="*/ 0 w 5999590"/>
              <a:gd name="csY4" fmla="*/ 0 h 6171715"/>
              <a:gd name="csX0" fmla="*/ 1524000 w 5999590"/>
              <a:gd name="csY0" fmla="*/ 0 h 5856755"/>
              <a:gd name="csX1" fmla="*/ 5257910 w 5999590"/>
              <a:gd name="csY1" fmla="*/ 172720 h 5856755"/>
              <a:gd name="csX2" fmla="*/ 5999590 w 5999590"/>
              <a:gd name="csY2" fmla="*/ 5328435 h 5856755"/>
              <a:gd name="csX3" fmla="*/ 0 w 5999590"/>
              <a:gd name="csY3" fmla="*/ 5856755 h 5856755"/>
              <a:gd name="csX4" fmla="*/ 1524000 w 5999590"/>
              <a:gd name="csY4" fmla="*/ 0 h 5856755"/>
              <a:gd name="csX0" fmla="*/ 1859280 w 5999590"/>
              <a:gd name="csY0" fmla="*/ 193040 h 5684035"/>
              <a:gd name="csX1" fmla="*/ 5257910 w 5999590"/>
              <a:gd name="csY1" fmla="*/ 0 h 5684035"/>
              <a:gd name="csX2" fmla="*/ 5999590 w 5999590"/>
              <a:gd name="csY2" fmla="*/ 5155715 h 5684035"/>
              <a:gd name="csX3" fmla="*/ 0 w 5999590"/>
              <a:gd name="csY3" fmla="*/ 5684035 h 5684035"/>
              <a:gd name="csX4" fmla="*/ 1859280 w 5999590"/>
              <a:gd name="csY4" fmla="*/ 193040 h 5684035"/>
              <a:gd name="csX0" fmla="*/ 1727200 w 5999590"/>
              <a:gd name="csY0" fmla="*/ 0 h 5694195"/>
              <a:gd name="csX1" fmla="*/ 5257910 w 5999590"/>
              <a:gd name="csY1" fmla="*/ 10160 h 5694195"/>
              <a:gd name="csX2" fmla="*/ 5999590 w 5999590"/>
              <a:gd name="csY2" fmla="*/ 5165875 h 5694195"/>
              <a:gd name="csX3" fmla="*/ 0 w 5999590"/>
              <a:gd name="csY3" fmla="*/ 5694195 h 5694195"/>
              <a:gd name="csX4" fmla="*/ 1727200 w 5999590"/>
              <a:gd name="csY4" fmla="*/ 0 h 5694195"/>
              <a:gd name="csX0" fmla="*/ 406400 w 4678790"/>
              <a:gd name="csY0" fmla="*/ 0 h 5247155"/>
              <a:gd name="csX1" fmla="*/ 3937110 w 4678790"/>
              <a:gd name="csY1" fmla="*/ 10160 h 5247155"/>
              <a:gd name="csX2" fmla="*/ 4678790 w 4678790"/>
              <a:gd name="csY2" fmla="*/ 5165875 h 5247155"/>
              <a:gd name="csX3" fmla="*/ 0 w 4678790"/>
              <a:gd name="csY3" fmla="*/ 5247155 h 5247155"/>
              <a:gd name="csX4" fmla="*/ 406400 w 4678790"/>
              <a:gd name="csY4" fmla="*/ 0 h 5247155"/>
              <a:gd name="csX0" fmla="*/ 406400 w 4678790"/>
              <a:gd name="csY0" fmla="*/ 0 h 5247155"/>
              <a:gd name="csX1" fmla="*/ 3937110 w 4678790"/>
              <a:gd name="csY1" fmla="*/ 10160 h 5247155"/>
              <a:gd name="csX2" fmla="*/ 4678790 w 4678790"/>
              <a:gd name="csY2" fmla="*/ 5165875 h 5247155"/>
              <a:gd name="csX3" fmla="*/ 0 w 4678790"/>
              <a:gd name="csY3" fmla="*/ 5247155 h 5247155"/>
              <a:gd name="csX4" fmla="*/ 406400 w 4678790"/>
              <a:gd name="csY4" fmla="*/ 0 h 5247155"/>
              <a:gd name="csX0" fmla="*/ 406400 w 4678790"/>
              <a:gd name="csY0" fmla="*/ 0 h 5186195"/>
              <a:gd name="csX1" fmla="*/ 3937110 w 4678790"/>
              <a:gd name="csY1" fmla="*/ 10160 h 5186195"/>
              <a:gd name="csX2" fmla="*/ 4678790 w 4678790"/>
              <a:gd name="csY2" fmla="*/ 5165875 h 5186195"/>
              <a:gd name="csX3" fmla="*/ 0 w 4678790"/>
              <a:gd name="csY3" fmla="*/ 5186195 h 5186195"/>
              <a:gd name="csX4" fmla="*/ 406400 w 4678790"/>
              <a:gd name="csY4" fmla="*/ 0 h 5186195"/>
              <a:gd name="csX0" fmla="*/ 406400 w 4682600"/>
              <a:gd name="csY0" fmla="*/ 0 h 5186195"/>
              <a:gd name="csX1" fmla="*/ 3937110 w 4682600"/>
              <a:gd name="csY1" fmla="*/ 10160 h 5186195"/>
              <a:gd name="csX2" fmla="*/ 4682600 w 4682600"/>
              <a:gd name="csY2" fmla="*/ 5184925 h 5186195"/>
              <a:gd name="csX3" fmla="*/ 0 w 4682600"/>
              <a:gd name="csY3" fmla="*/ 5186195 h 5186195"/>
              <a:gd name="csX4" fmla="*/ 406400 w 4682600"/>
              <a:gd name="csY4" fmla="*/ 0 h 5186195"/>
              <a:gd name="csX0" fmla="*/ 410210 w 4682600"/>
              <a:gd name="csY0" fmla="*/ 8890 h 5176035"/>
              <a:gd name="csX1" fmla="*/ 3937110 w 4682600"/>
              <a:gd name="csY1" fmla="*/ 0 h 5176035"/>
              <a:gd name="csX2" fmla="*/ 4682600 w 4682600"/>
              <a:gd name="csY2" fmla="*/ 5174765 h 5176035"/>
              <a:gd name="csX3" fmla="*/ 0 w 4682600"/>
              <a:gd name="csY3" fmla="*/ 5176035 h 5176035"/>
              <a:gd name="csX4" fmla="*/ 410210 w 4682600"/>
              <a:gd name="csY4" fmla="*/ 8890 h 5176035"/>
              <a:gd name="csX0" fmla="*/ 410210 w 4682600"/>
              <a:gd name="csY0" fmla="*/ 0 h 5167145"/>
              <a:gd name="csX1" fmla="*/ 3937110 w 4682600"/>
              <a:gd name="csY1" fmla="*/ 25400 h 5167145"/>
              <a:gd name="csX2" fmla="*/ 4682600 w 4682600"/>
              <a:gd name="csY2" fmla="*/ 5165875 h 5167145"/>
              <a:gd name="csX3" fmla="*/ 0 w 4682600"/>
              <a:gd name="csY3" fmla="*/ 5167145 h 5167145"/>
              <a:gd name="csX4" fmla="*/ 410210 w 4682600"/>
              <a:gd name="csY4" fmla="*/ 0 h 5167145"/>
              <a:gd name="csX0" fmla="*/ 410210 w 4682600"/>
              <a:gd name="csY0" fmla="*/ 0 h 5167145"/>
              <a:gd name="csX1" fmla="*/ 3933300 w 4682600"/>
              <a:gd name="csY1" fmla="*/ 13970 h 5167145"/>
              <a:gd name="csX2" fmla="*/ 4682600 w 4682600"/>
              <a:gd name="csY2" fmla="*/ 5165875 h 5167145"/>
              <a:gd name="csX3" fmla="*/ 0 w 4682600"/>
              <a:gd name="csY3" fmla="*/ 5167145 h 5167145"/>
              <a:gd name="csX4" fmla="*/ 410210 w 4682600"/>
              <a:gd name="csY4" fmla="*/ 0 h 5167145"/>
              <a:gd name="csX0" fmla="*/ 410210 w 4682600"/>
              <a:gd name="csY0" fmla="*/ 8890 h 5153175"/>
              <a:gd name="csX1" fmla="*/ 3933300 w 4682600"/>
              <a:gd name="csY1" fmla="*/ 0 h 5153175"/>
              <a:gd name="csX2" fmla="*/ 4682600 w 4682600"/>
              <a:gd name="csY2" fmla="*/ 5151905 h 5153175"/>
              <a:gd name="csX3" fmla="*/ 0 w 4682600"/>
              <a:gd name="csY3" fmla="*/ 5153175 h 5153175"/>
              <a:gd name="csX4" fmla="*/ 410210 w 4682600"/>
              <a:gd name="csY4" fmla="*/ 8890 h 5153175"/>
              <a:gd name="csX0" fmla="*/ 410210 w 4682600"/>
              <a:gd name="csY0" fmla="*/ 1270 h 5153175"/>
              <a:gd name="csX1" fmla="*/ 3933300 w 4682600"/>
              <a:gd name="csY1" fmla="*/ 0 h 5153175"/>
              <a:gd name="csX2" fmla="*/ 4682600 w 4682600"/>
              <a:gd name="csY2" fmla="*/ 5151905 h 5153175"/>
              <a:gd name="csX3" fmla="*/ 0 w 4682600"/>
              <a:gd name="csY3" fmla="*/ 5153175 h 5153175"/>
              <a:gd name="csX4" fmla="*/ 410210 w 4682600"/>
              <a:gd name="csY4" fmla="*/ 1270 h 5153175"/>
              <a:gd name="csX0" fmla="*/ 1232012 w 5504402"/>
              <a:gd name="csY0" fmla="*/ 1270 h 5151905"/>
              <a:gd name="csX1" fmla="*/ 4755102 w 5504402"/>
              <a:gd name="csY1" fmla="*/ 0 h 5151905"/>
              <a:gd name="csX2" fmla="*/ 5504402 w 5504402"/>
              <a:gd name="csY2" fmla="*/ 5151905 h 5151905"/>
              <a:gd name="csX3" fmla="*/ 0 w 5504402"/>
              <a:gd name="csY3" fmla="*/ 5106876 h 5151905"/>
              <a:gd name="csX4" fmla="*/ 1232012 w 5504402"/>
              <a:gd name="csY4" fmla="*/ 1270 h 5151905"/>
              <a:gd name="csX0" fmla="*/ 1243587 w 5515977"/>
              <a:gd name="csY0" fmla="*/ 1270 h 5153175"/>
              <a:gd name="csX1" fmla="*/ 4766677 w 5515977"/>
              <a:gd name="csY1" fmla="*/ 0 h 5153175"/>
              <a:gd name="csX2" fmla="*/ 5515977 w 5515977"/>
              <a:gd name="csY2" fmla="*/ 5151905 h 5153175"/>
              <a:gd name="csX3" fmla="*/ 0 w 5515977"/>
              <a:gd name="csY3" fmla="*/ 5153175 h 5153175"/>
              <a:gd name="csX4" fmla="*/ 1243587 w 5515977"/>
              <a:gd name="csY4" fmla="*/ 1270 h 51531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515977" h="5153175">
                <a:moveTo>
                  <a:pt x="1243587" y="1270"/>
                </a:moveTo>
                <a:lnTo>
                  <a:pt x="4766677" y="0"/>
                </a:lnTo>
                <a:lnTo>
                  <a:pt x="5515977" y="5151905"/>
                </a:lnTo>
                <a:lnTo>
                  <a:pt x="0" y="5153175"/>
                </a:lnTo>
                <a:lnTo>
                  <a:pt x="1243587" y="1270"/>
                </a:lnTo>
                <a:close/>
              </a:path>
            </a:pathLst>
          </a:custGeom>
          <a:gradFill>
            <a:gsLst>
              <a:gs pos="31000">
                <a:srgbClr val="BBD8D6"/>
              </a:gs>
              <a:gs pos="12000">
                <a:srgbClr val="D0E2E2"/>
              </a:gs>
              <a:gs pos="53000">
                <a:srgbClr val="F1F5F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>
            <a:extLst>
              <a:ext uri="{FF2B5EF4-FFF2-40B4-BE49-F238E27FC236}">
                <a16:creationId xmlns:a16="http://schemas.microsoft.com/office/drawing/2014/main" id="{03C9483E-FCB8-2848-A6D9-A4211B7C17EE}"/>
              </a:ext>
            </a:extLst>
          </p:cNvPr>
          <p:cNvSpPr/>
          <p:nvPr/>
        </p:nvSpPr>
        <p:spPr>
          <a:xfrm>
            <a:off x="479984" y="0"/>
            <a:ext cx="9144000" cy="5143500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3D43E476-E78C-53FD-B646-CEEFC425EB1B}"/>
              </a:ext>
            </a:extLst>
          </p:cNvPr>
          <p:cNvCxnSpPr>
            <a:cxnSpLocks/>
          </p:cNvCxnSpPr>
          <p:nvPr/>
        </p:nvCxnSpPr>
        <p:spPr>
          <a:xfrm>
            <a:off x="3304542" y="431004"/>
            <a:ext cx="4091938" cy="0"/>
          </a:xfrm>
          <a:prstGeom prst="line">
            <a:avLst/>
          </a:prstGeom>
          <a:ln w="12700">
            <a:solidFill>
              <a:srgbClr val="2E4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256346-9FA0-AF89-5718-DE8AA515C4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5" t="3965" r="451"/>
          <a:stretch>
            <a:fillRect/>
          </a:stretch>
        </p:blipFill>
        <p:spPr>
          <a:xfrm>
            <a:off x="-2344239" y="-135713"/>
            <a:ext cx="7396223" cy="5651284"/>
          </a:xfrm>
          <a:prstGeom prst="parallelogram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94592" y="1447840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   </a:t>
            </a:r>
            <a:r>
              <a:rPr lang="en-US" sz="25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Быстровозводимые</a:t>
            </a:r>
            <a:r>
              <a:rPr lang="en-US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ru-RU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 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ru-RU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 </a:t>
            </a:r>
            <a:r>
              <a:rPr lang="en-US" sz="25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ангары</a:t>
            </a:r>
            <a:r>
              <a:rPr lang="en-US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и </a:t>
            </a:r>
            <a:r>
              <a:rPr lang="en-US" sz="25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павильоны</a:t>
            </a:r>
            <a:r>
              <a:rPr lang="en-US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endParaRPr lang="ru-RU" sz="25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 marL="0" indent="0" algn="l">
              <a:lnSpc>
                <a:spcPct val="104000"/>
              </a:lnSpc>
              <a:buNone/>
            </a:pPr>
            <a:r>
              <a:rPr lang="en-US" sz="25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под</a:t>
            </a:r>
            <a:r>
              <a:rPr lang="en-US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ключ</a:t>
            </a:r>
            <a:endParaRPr lang="en-US" sz="2500" dirty="0"/>
          </a:p>
        </p:txBody>
      </p:sp>
      <p:sp>
        <p:nvSpPr>
          <p:cNvPr id="5" name="Text 1"/>
          <p:cNvSpPr/>
          <p:nvPr/>
        </p:nvSpPr>
        <p:spPr>
          <a:xfrm>
            <a:off x="4980917" y="2706389"/>
            <a:ext cx="5179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33000"/>
              </a:lnSpc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• </a:t>
            </a: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Проектирование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• </a:t>
            </a: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Изготовление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• </a:t>
            </a: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Монтаж</a:t>
            </a:r>
            <a:endParaRPr lang="en-US" sz="850" dirty="0"/>
          </a:p>
        </p:txBody>
      </p:sp>
      <p:pic>
        <p:nvPicPr>
          <p:cNvPr id="3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07353" y="269905"/>
            <a:ext cx="1166399" cy="276479"/>
          </a:xfrm>
          <a:prstGeom prst="rect">
            <a:avLst/>
          </a:prstGeom>
        </p:spPr>
      </p:pic>
      <p:sp>
        <p:nvSpPr>
          <p:cNvPr id="2" name="Text 1">
            <a:extLst>
              <a:ext uri="{FF2B5EF4-FFF2-40B4-BE49-F238E27FC236}">
                <a16:creationId xmlns:a16="http://schemas.microsoft.com/office/drawing/2014/main" id="{F9B9D780-DA4F-3D91-CBFB-8BCFAEA0F823}"/>
              </a:ext>
            </a:extLst>
          </p:cNvPr>
          <p:cNvSpPr/>
          <p:nvPr/>
        </p:nvSpPr>
        <p:spPr>
          <a:xfrm>
            <a:off x="8045715" y="4704415"/>
            <a:ext cx="723684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33000"/>
              </a:lnSpc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tent-angar.com</a:t>
            </a: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BAB1BF13-0C6D-FA3F-5245-3393BC3CBE8F}"/>
              </a:ext>
            </a:extLst>
          </p:cNvPr>
          <p:cNvSpPr/>
          <p:nvPr/>
        </p:nvSpPr>
        <p:spPr>
          <a:xfrm>
            <a:off x="8086815" y="4551844"/>
            <a:ext cx="723684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33000"/>
              </a:lnSpc>
            </a:pPr>
            <a:r>
              <a:rPr lang="en-US" sz="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8-800-100-6108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2E7A30-E471-DF9D-464D-72293FF69A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94" r="894"/>
          <a:stretch/>
        </p:blipFill>
        <p:spPr>
          <a:xfrm>
            <a:off x="3984624" y="3109433"/>
            <a:ext cx="2308880" cy="1764162"/>
          </a:xfrm>
          <a:prstGeom prst="parallelogram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8CEB09-A9E1-D133-2C87-B44B09094B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536" r="15096" b="10378"/>
          <a:stretch>
            <a:fillRect/>
          </a:stretch>
        </p:blipFill>
        <p:spPr>
          <a:xfrm>
            <a:off x="6019966" y="3109433"/>
            <a:ext cx="2308880" cy="1764162"/>
          </a:xfrm>
          <a:prstGeom prst="parallelogram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8289" y="949330"/>
            <a:ext cx="720990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Качество и безопасность подтверждены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468289" y="1336878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Вся продукция и технологии компании «Технострой-Сервис» сертифицирована.</a:t>
            </a:r>
            <a:endParaRPr lang="en-US" sz="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33" y="1724947"/>
            <a:ext cx="2647950" cy="264795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277" y="1724947"/>
            <a:ext cx="2647950" cy="26479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421" y="1724947"/>
            <a:ext cx="2647950" cy="2647950"/>
          </a:xfrm>
          <a:prstGeom prst="rect">
            <a:avLst/>
          </a:prstGeom>
        </p:spPr>
      </p:pic>
      <p:pic>
        <p:nvPicPr>
          <p:cNvPr id="10" name="Image 1">
            <a:extLst>
              <a:ext uri="{FF2B5EF4-FFF2-40B4-BE49-F238E27FC236}">
                <a16:creationId xmlns:a16="http://schemas.microsoft.com/office/drawing/2014/main" id="{84FE90C4-C361-CE74-A946-76141782D3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8289" y="424256"/>
            <a:ext cx="1085068" cy="2572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4133" y="961819"/>
            <a:ext cx="850575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Рассчитаем стоимость вашего проекта за 1 день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434133" y="1388843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Свяжитесь с нами — наши специалисты подготовят расчёт стоимости, подберут оптимальную конструкцию и ответят на все вопросы. Стройте быстро, надёжно и выгодно с «Технострой-Сервис»!</a:t>
            </a:r>
            <a:endParaRPr lang="en-US" sz="850" dirty="0"/>
          </a:p>
        </p:txBody>
      </p:sp>
      <p:sp>
        <p:nvSpPr>
          <p:cNvPr id="4" name="Shape 2"/>
          <p:cNvSpPr/>
          <p:nvPr/>
        </p:nvSpPr>
        <p:spPr>
          <a:xfrm>
            <a:off x="434133" y="1864555"/>
            <a:ext cx="2634555" cy="1335845"/>
          </a:xfrm>
          <a:prstGeom prst="roundRect">
            <a:avLst>
              <a:gd name="adj" fmla="val 7869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Shape 3"/>
          <p:cNvSpPr/>
          <p:nvPr/>
        </p:nvSpPr>
        <p:spPr>
          <a:xfrm>
            <a:off x="562869" y="1993292"/>
            <a:ext cx="372070" cy="372070"/>
          </a:xfrm>
          <a:prstGeom prst="roundRect">
            <a:avLst>
              <a:gd name="adj" fmla="val 15358477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188" y="2095536"/>
            <a:ext cx="167432" cy="16743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62869" y="248933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Телефон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562869" y="2689286"/>
            <a:ext cx="237708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8-800-100-6108</a:t>
            </a:r>
            <a:endParaRPr lang="en-US" sz="8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Бесплатно по России</a:t>
            </a:r>
            <a:endParaRPr lang="en-US" sz="850" dirty="0"/>
          </a:p>
        </p:txBody>
      </p:sp>
      <p:sp>
        <p:nvSpPr>
          <p:cNvPr id="9" name="Shape 6"/>
          <p:cNvSpPr/>
          <p:nvPr/>
        </p:nvSpPr>
        <p:spPr>
          <a:xfrm>
            <a:off x="3192662" y="1864555"/>
            <a:ext cx="2634630" cy="1335845"/>
          </a:xfrm>
          <a:prstGeom prst="roundRect">
            <a:avLst>
              <a:gd name="adj" fmla="val 7869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D1DCB49-61D3-DC46-ADEB-5A31E9EC12C0}"/>
              </a:ext>
            </a:extLst>
          </p:cNvPr>
          <p:cNvGrpSpPr/>
          <p:nvPr/>
        </p:nvGrpSpPr>
        <p:grpSpPr>
          <a:xfrm>
            <a:off x="3321398" y="1993292"/>
            <a:ext cx="372070" cy="372070"/>
            <a:chOff x="3321398" y="1993292"/>
            <a:chExt cx="372070" cy="372070"/>
          </a:xfrm>
        </p:grpSpPr>
        <p:sp>
          <p:nvSpPr>
            <p:cNvPr id="10" name="Shape 7"/>
            <p:cNvSpPr/>
            <p:nvPr/>
          </p:nvSpPr>
          <p:spPr>
            <a:xfrm>
              <a:off x="3321398" y="1993292"/>
              <a:ext cx="372070" cy="372070"/>
            </a:xfrm>
            <a:prstGeom prst="roundRect">
              <a:avLst>
                <a:gd name="adj" fmla="val 15358477"/>
              </a:avLst>
            </a:prstGeom>
            <a:solidFill>
              <a:srgbClr val="006747"/>
            </a:solidFill>
            <a:ln/>
          </p:spPr>
          <p:txBody>
            <a:bodyPr/>
            <a:lstStyle/>
            <a:p>
              <a:endParaRPr lang="ru-RU"/>
            </a:p>
          </p:txBody>
        </p:sp>
        <p:pic>
          <p:nvPicPr>
            <p:cNvPr id="11" name="Image 1" descr="preencoded.png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23718" y="2095536"/>
              <a:ext cx="167432" cy="167432"/>
            </a:xfrm>
            <a:prstGeom prst="rect">
              <a:avLst/>
            </a:prstGeom>
          </p:spPr>
        </p:pic>
      </p:grpSp>
      <p:sp>
        <p:nvSpPr>
          <p:cNvPr id="12" name="Text 8"/>
          <p:cNvSpPr/>
          <p:nvPr/>
        </p:nvSpPr>
        <p:spPr>
          <a:xfrm>
            <a:off x="3321398" y="248933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Email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3321398" y="2689286"/>
            <a:ext cx="237715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angar@tent-angar.com</a:t>
            </a:r>
            <a:endParaRPr lang="en-US" sz="8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Ответ в течение рабочего дня</a:t>
            </a:r>
            <a:endParaRPr lang="en-US" sz="850" dirty="0"/>
          </a:p>
        </p:txBody>
      </p:sp>
      <p:sp>
        <p:nvSpPr>
          <p:cNvPr id="14" name="Shape 10"/>
          <p:cNvSpPr/>
          <p:nvPr/>
        </p:nvSpPr>
        <p:spPr>
          <a:xfrm>
            <a:off x="5951266" y="1864555"/>
            <a:ext cx="2634555" cy="1335845"/>
          </a:xfrm>
          <a:prstGeom prst="roundRect">
            <a:avLst>
              <a:gd name="adj" fmla="val 7869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5" name="Shape 11"/>
          <p:cNvSpPr/>
          <p:nvPr/>
        </p:nvSpPr>
        <p:spPr>
          <a:xfrm>
            <a:off x="6080002" y="1993292"/>
            <a:ext cx="372070" cy="372070"/>
          </a:xfrm>
          <a:prstGeom prst="roundRect">
            <a:avLst>
              <a:gd name="adj" fmla="val 15358477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ru-RU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2321" y="2095536"/>
            <a:ext cx="167432" cy="16743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080002" y="248933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Сайт</a:t>
            </a:r>
            <a:endParaRPr lang="en-US" sz="1050" dirty="0"/>
          </a:p>
        </p:txBody>
      </p:sp>
      <p:sp>
        <p:nvSpPr>
          <p:cNvPr id="18" name="Text 13"/>
          <p:cNvSpPr/>
          <p:nvPr/>
        </p:nvSpPr>
        <p:spPr>
          <a:xfrm>
            <a:off x="6080002" y="2689286"/>
            <a:ext cx="237708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tent-angar.com</a:t>
            </a:r>
            <a:endParaRPr lang="en-US" sz="8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Каталог проектов и калькулятор</a:t>
            </a:r>
            <a:endParaRPr lang="en-US" sz="850" dirty="0"/>
          </a:p>
        </p:txBody>
      </p:sp>
      <p:sp>
        <p:nvSpPr>
          <p:cNvPr id="19" name="Text 14"/>
          <p:cNvSpPr/>
          <p:nvPr/>
        </p:nvSpPr>
        <p:spPr>
          <a:xfrm>
            <a:off x="620168" y="3514017"/>
            <a:ext cx="796572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«Технострой-Сервис» — ваш надёжный партнёр в строительстве быстровозводимых объектов по всей России. </a:t>
            </a:r>
            <a:r>
              <a:rPr lang="en-US" sz="850" b="1" dirty="0">
                <a:solidFill>
                  <a:srgbClr val="006747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15 лет опыта, 236 объектов, </a:t>
            </a:r>
            <a:endParaRPr lang="ru-RU" sz="850" b="1" dirty="0">
              <a:solidFill>
                <a:srgbClr val="006747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33000"/>
              </a:lnSpc>
              <a:buNone/>
            </a:pPr>
            <a:r>
              <a:rPr lang="en-US" sz="850" b="1" dirty="0">
                <a:solidFill>
                  <a:srgbClr val="006747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260 000 м² — и мы только начинаем.</a:t>
            </a:r>
            <a:endParaRPr lang="en-US" sz="850" dirty="0">
              <a:solidFill>
                <a:srgbClr val="006747"/>
              </a:solidFill>
            </a:endParaRPr>
          </a:p>
        </p:txBody>
      </p:sp>
      <p:sp>
        <p:nvSpPr>
          <p:cNvPr id="20" name="Shape 15"/>
          <p:cNvSpPr/>
          <p:nvPr/>
        </p:nvSpPr>
        <p:spPr>
          <a:xfrm>
            <a:off x="434133" y="3374491"/>
            <a:ext cx="14288" cy="675977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24" name="Image 1">
            <a:extLst>
              <a:ext uri="{FF2B5EF4-FFF2-40B4-BE49-F238E27FC236}">
                <a16:creationId xmlns:a16="http://schemas.microsoft.com/office/drawing/2014/main" id="{5FC32509-6908-3CD5-6539-AA72A77C19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8421" y="424256"/>
            <a:ext cx="1085068" cy="257201"/>
          </a:xfrm>
          <a:prstGeom prst="rect">
            <a:avLst/>
          </a:prstGeom>
        </p:spPr>
      </p:pic>
      <p:sp>
        <p:nvSpPr>
          <p:cNvPr id="21" name="Shape 16">
            <a:extLst>
              <a:ext uri="{FF2B5EF4-FFF2-40B4-BE49-F238E27FC236}">
                <a16:creationId xmlns:a16="http://schemas.microsoft.com/office/drawing/2014/main" id="{28D5D7D6-3ABF-3993-DF21-F896C06C647A}"/>
              </a:ext>
            </a:extLst>
          </p:cNvPr>
          <p:cNvSpPr/>
          <p:nvPr/>
        </p:nvSpPr>
        <p:spPr>
          <a:xfrm>
            <a:off x="411198" y="4272600"/>
            <a:ext cx="8197631" cy="396926"/>
          </a:xfrm>
          <a:prstGeom prst="roundRect">
            <a:avLst>
              <a:gd name="adj" fmla="val 21184"/>
            </a:avLst>
          </a:prstGeom>
          <a:solidFill>
            <a:srgbClr val="B3FFE7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22" name="Image 3" descr="preencoded.png">
            <a:extLst>
              <a:ext uri="{FF2B5EF4-FFF2-40B4-BE49-F238E27FC236}">
                <a16:creationId xmlns:a16="http://schemas.microsoft.com/office/drawing/2014/main" id="{4FB151EA-14B9-31D6-4B5D-58209EA30D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171" y="4408854"/>
            <a:ext cx="155004" cy="123974"/>
          </a:xfrm>
          <a:prstGeom prst="rect">
            <a:avLst/>
          </a:prstGeom>
        </p:spPr>
      </p:pic>
      <p:sp>
        <p:nvSpPr>
          <p:cNvPr id="23" name="Text 17">
            <a:extLst>
              <a:ext uri="{FF2B5EF4-FFF2-40B4-BE49-F238E27FC236}">
                <a16:creationId xmlns:a16="http://schemas.microsoft.com/office/drawing/2014/main" id="{C9CD3E83-6629-E695-A128-7AB42FA01145}"/>
              </a:ext>
            </a:extLst>
          </p:cNvPr>
          <p:cNvSpPr/>
          <p:nvPr/>
        </p:nvSpPr>
        <p:spPr>
          <a:xfrm>
            <a:off x="814150" y="4379238"/>
            <a:ext cx="80820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Фотографии и видео всех объектов доступны в разделе «Наши работы» на сайте tent-angar.com и в видеоблоге компании.</a:t>
            </a:r>
            <a:endParaRPr lang="en-US" sz="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34132" y="962060"/>
            <a:ext cx="5070556" cy="6783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Технострой-Сервис — надёжный партнёр в строительстве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434132" y="1753677"/>
            <a:ext cx="4846737" cy="8140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Компания «Технострой-Сервис» строит каркасно-тентовые ангары по всей России. Мы являемся одной из ведущих компаний по производству быстровозводимых конструкций из профнастила, тентового материала и сэндвич-панелей. Предлагаем полный цикл работ: проектирование, изготовление, монтаж и гарантийное обслуживание. </a:t>
            </a: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Работаем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endParaRPr lang="ru-RU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 любых климатических условиях и учитываем все пожелания заказчика.</a:t>
            </a:r>
            <a:endParaRPr lang="en-US" sz="850" dirty="0"/>
          </a:p>
        </p:txBody>
      </p:sp>
      <p:sp>
        <p:nvSpPr>
          <p:cNvPr id="6" name="Shape 3"/>
          <p:cNvSpPr/>
          <p:nvPr/>
        </p:nvSpPr>
        <p:spPr>
          <a:xfrm>
            <a:off x="434132" y="2703721"/>
            <a:ext cx="2375892" cy="1110928"/>
          </a:xfrm>
          <a:prstGeom prst="roundRect">
            <a:avLst>
              <a:gd name="adj" fmla="val 8793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547390" y="2816979"/>
            <a:ext cx="2149376" cy="3390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Собственное производство металлоконструкций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547390" y="3212936"/>
            <a:ext cx="2149376" cy="4884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Сварочное, окрасочное и отрезное оборудование полного цикла — контроль качества на каждом этапе</a:t>
            </a:r>
            <a:endParaRPr lang="en-US" sz="850" dirty="0"/>
          </a:p>
        </p:txBody>
      </p:sp>
      <p:sp>
        <p:nvSpPr>
          <p:cNvPr id="9" name="Shape 6"/>
          <p:cNvSpPr/>
          <p:nvPr/>
        </p:nvSpPr>
        <p:spPr>
          <a:xfrm>
            <a:off x="2904976" y="2703721"/>
            <a:ext cx="2375892" cy="1110928"/>
          </a:xfrm>
          <a:prstGeom prst="roundRect">
            <a:avLst>
              <a:gd name="adj" fmla="val 8793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7"/>
          <p:cNvSpPr/>
          <p:nvPr/>
        </p:nvSpPr>
        <p:spPr>
          <a:xfrm>
            <a:off x="3018234" y="2816979"/>
            <a:ext cx="2149376" cy="3390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Тентовые материалы премиум-класса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3018234" y="3212936"/>
            <a:ext cx="2149376" cy="4884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Оборудование LEISTER, ткани FERRARI, SIOEN, Ивановоискож — только проверенные поставщики</a:t>
            </a:r>
            <a:endParaRPr lang="en-US" sz="850" dirty="0"/>
          </a:p>
        </p:txBody>
      </p:sp>
      <p:sp>
        <p:nvSpPr>
          <p:cNvPr id="12" name="Shape 9"/>
          <p:cNvSpPr/>
          <p:nvPr/>
        </p:nvSpPr>
        <p:spPr>
          <a:xfrm>
            <a:off x="434132" y="3909600"/>
            <a:ext cx="4846737" cy="757649"/>
          </a:xfrm>
          <a:prstGeom prst="roundRect">
            <a:avLst>
              <a:gd name="adj" fmla="val 15864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 10"/>
          <p:cNvSpPr/>
          <p:nvPr/>
        </p:nvSpPr>
        <p:spPr>
          <a:xfrm>
            <a:off x="547390" y="4022859"/>
            <a:ext cx="2119461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Федеральный ресурс</a:t>
            </a:r>
            <a:endParaRPr lang="en-US" sz="1050" dirty="0"/>
          </a:p>
        </p:txBody>
      </p:sp>
      <p:sp>
        <p:nvSpPr>
          <p:cNvPr id="14" name="Text 11"/>
          <p:cNvSpPr/>
          <p:nvPr/>
        </p:nvSpPr>
        <p:spPr>
          <a:xfrm>
            <a:off x="547390" y="4249301"/>
            <a:ext cx="4620220" cy="162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ru-RU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Все услуги выполняются на собственном производстве или выездными бригадами.</a:t>
            </a:r>
          </a:p>
          <a:p>
            <a:pPr marL="0" indent="0" algn="l">
              <a:lnSpc>
                <a:spcPct val="125000"/>
              </a:lnSpc>
              <a:buNone/>
            </a:pPr>
            <a:r>
              <a:rPr lang="ru-RU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Работаем по всей России и в странах СНГ</a:t>
            </a:r>
          </a:p>
          <a:p>
            <a:pPr marL="0" indent="0" algn="l">
              <a:lnSpc>
                <a:spcPct val="125000"/>
              </a:lnSpc>
              <a:buNone/>
            </a:pPr>
            <a:endParaRPr lang="en-US" sz="85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CC2E8C-8061-5943-A688-35F8D39D63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80"/>
          <a:stretch>
            <a:fillRect/>
          </a:stretch>
        </p:blipFill>
        <p:spPr>
          <a:xfrm>
            <a:off x="5599640" y="1010877"/>
            <a:ext cx="3235532" cy="3656372"/>
          </a:xfrm>
          <a:prstGeom prst="roundRect">
            <a:avLst>
              <a:gd name="adj" fmla="val 2258"/>
            </a:avLst>
          </a:prstGeom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DF545B75-843F-C2D2-0CFB-90D443D0BC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4133" y="424256"/>
            <a:ext cx="1085068" cy="2572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ED27A-7131-B57A-93B0-919C030B4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F0E974D-5DC6-DA02-A48F-CA0F98AB1940}"/>
              </a:ext>
            </a:extLst>
          </p:cNvPr>
          <p:cNvSpPr/>
          <p:nvPr/>
        </p:nvSpPr>
        <p:spPr>
          <a:xfrm>
            <a:off x="496119" y="1035055"/>
            <a:ext cx="727970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15 лет опыта — результат в цифрах</a:t>
            </a: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D8B47978-9C45-DDB0-DDA3-38F65B3A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670625"/>
            <a:ext cx="209252" cy="186035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7F221ADD-66DC-4B73-72E2-A475BCC3D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27" y="1670625"/>
            <a:ext cx="209252" cy="186035"/>
          </a:xfrm>
          <a:prstGeom prst="rect">
            <a:avLst/>
          </a:prstGeom>
        </p:spPr>
      </p:pic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2971E48A-C802-B539-38DC-C556BBE14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36" y="1670625"/>
            <a:ext cx="209252" cy="186035"/>
          </a:xfrm>
          <a:prstGeom prst="rect">
            <a:avLst/>
          </a:prstGeom>
        </p:spPr>
      </p:pic>
      <p:pic>
        <p:nvPicPr>
          <p:cNvPr id="6" name="Image 3" descr="preencoded.png">
            <a:extLst>
              <a:ext uri="{FF2B5EF4-FFF2-40B4-BE49-F238E27FC236}">
                <a16:creationId xmlns:a16="http://schemas.microsoft.com/office/drawing/2014/main" id="{8CFBBACB-7DE6-5768-F3CD-67DCF0B58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744" y="1670625"/>
            <a:ext cx="209252" cy="186035"/>
          </a:xfrm>
          <a:prstGeom prst="rect">
            <a:avLst/>
          </a:prstGeom>
        </p:spPr>
      </p:pic>
      <p:pic>
        <p:nvPicPr>
          <p:cNvPr id="7" name="Image 4" descr="preencoded.png">
            <a:extLst>
              <a:ext uri="{FF2B5EF4-FFF2-40B4-BE49-F238E27FC236}">
                <a16:creationId xmlns:a16="http://schemas.microsoft.com/office/drawing/2014/main" id="{F740149E-CA5A-B6CD-60A2-8BB305AA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953" y="1670625"/>
            <a:ext cx="209252" cy="186035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8D08BA0F-0488-1B39-E8BF-5EBCB84189F4}"/>
              </a:ext>
            </a:extLst>
          </p:cNvPr>
          <p:cNvSpPr/>
          <p:nvPr/>
        </p:nvSpPr>
        <p:spPr>
          <a:xfrm>
            <a:off x="1759223" y="1704632"/>
            <a:ext cx="182612" cy="155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3000"/>
              </a:lnSpc>
              <a:buNone/>
            </a:pP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15</a:t>
            </a:r>
            <a:endParaRPr lang="en-US" sz="1200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BE31821D-5864-CFBD-82C1-7AD820112B3C}"/>
              </a:ext>
            </a:extLst>
          </p:cNvPr>
          <p:cNvSpPr/>
          <p:nvPr/>
        </p:nvSpPr>
        <p:spPr>
          <a:xfrm>
            <a:off x="496119" y="198681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Лет на рынке</a:t>
            </a: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10BEBA10-7B91-7980-F6D9-4765048C0333}"/>
              </a:ext>
            </a:extLst>
          </p:cNvPr>
          <p:cNvSpPr/>
          <p:nvPr/>
        </p:nvSpPr>
        <p:spPr>
          <a:xfrm>
            <a:off x="496119" y="2255073"/>
            <a:ext cx="261386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ru-RU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Устойчивая репутация и накопленная экспертиза в строительстве</a:t>
            </a:r>
          </a:p>
        </p:txBody>
      </p:sp>
      <p:pic>
        <p:nvPicPr>
          <p:cNvPr id="11" name="Image 5" descr="preencoded.png">
            <a:extLst>
              <a:ext uri="{FF2B5EF4-FFF2-40B4-BE49-F238E27FC236}">
                <a16:creationId xmlns:a16="http://schemas.microsoft.com/office/drawing/2014/main" id="{07F5F1AA-3748-DD6F-3A51-019AB7F12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991" y="1670625"/>
            <a:ext cx="209252" cy="186035"/>
          </a:xfrm>
          <a:prstGeom prst="rect">
            <a:avLst/>
          </a:prstGeom>
        </p:spPr>
      </p:pic>
      <p:pic>
        <p:nvPicPr>
          <p:cNvPr id="12" name="Image 6" descr="preencoded.png">
            <a:extLst>
              <a:ext uri="{FF2B5EF4-FFF2-40B4-BE49-F238E27FC236}">
                <a16:creationId xmlns:a16="http://schemas.microsoft.com/office/drawing/2014/main" id="{AAFE8A6F-6B0F-7099-7858-7DDA07CB3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670625"/>
            <a:ext cx="209252" cy="186035"/>
          </a:xfrm>
          <a:prstGeom prst="rect">
            <a:avLst/>
          </a:prstGeom>
        </p:spPr>
      </p:pic>
      <p:pic>
        <p:nvPicPr>
          <p:cNvPr id="13" name="Image 7" descr="preencoded.png">
            <a:extLst>
              <a:ext uri="{FF2B5EF4-FFF2-40B4-BE49-F238E27FC236}">
                <a16:creationId xmlns:a16="http://schemas.microsoft.com/office/drawing/2014/main" id="{B6AF7CCD-AD7D-1F5C-7083-7BBCFFC03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409" y="1670625"/>
            <a:ext cx="209252" cy="186035"/>
          </a:xfrm>
          <a:prstGeom prst="rect">
            <a:avLst/>
          </a:prstGeom>
        </p:spPr>
      </p:pic>
      <p:pic>
        <p:nvPicPr>
          <p:cNvPr id="14" name="Image 8" descr="preencoded.png">
            <a:extLst>
              <a:ext uri="{FF2B5EF4-FFF2-40B4-BE49-F238E27FC236}">
                <a16:creationId xmlns:a16="http://schemas.microsoft.com/office/drawing/2014/main" id="{BE6FDF0D-E4F6-A58C-E820-42CDB5073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617" y="1670625"/>
            <a:ext cx="209252" cy="186035"/>
          </a:xfrm>
          <a:prstGeom prst="rect">
            <a:avLst/>
          </a:prstGeom>
        </p:spPr>
      </p:pic>
      <p:pic>
        <p:nvPicPr>
          <p:cNvPr id="15" name="Image 9" descr="preencoded.png">
            <a:extLst>
              <a:ext uri="{FF2B5EF4-FFF2-40B4-BE49-F238E27FC236}">
                <a16:creationId xmlns:a16="http://schemas.microsoft.com/office/drawing/2014/main" id="{3D0A4B82-9DB5-E9BC-947E-FB93852C1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826" y="1670625"/>
            <a:ext cx="209252" cy="186035"/>
          </a:xfrm>
          <a:prstGeom prst="rect">
            <a:avLst/>
          </a:prstGeom>
        </p:spPr>
      </p:pic>
      <p:sp>
        <p:nvSpPr>
          <p:cNvPr id="16" name="Text 4">
            <a:extLst>
              <a:ext uri="{FF2B5EF4-FFF2-40B4-BE49-F238E27FC236}">
                <a16:creationId xmlns:a16="http://schemas.microsoft.com/office/drawing/2014/main" id="{919CA068-5FBC-0D4C-8016-A654D596F0ED}"/>
              </a:ext>
            </a:extLst>
          </p:cNvPr>
          <p:cNvSpPr/>
          <p:nvPr/>
        </p:nvSpPr>
        <p:spPr>
          <a:xfrm>
            <a:off x="4528096" y="1704632"/>
            <a:ext cx="273918" cy="155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3000"/>
              </a:lnSpc>
              <a:buNone/>
            </a:pP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236</a:t>
            </a:r>
            <a:endParaRPr lang="en-US" sz="1200" dirty="0"/>
          </a:p>
        </p:txBody>
      </p:sp>
      <p:sp>
        <p:nvSpPr>
          <p:cNvPr id="17" name="Text 5">
            <a:extLst>
              <a:ext uri="{FF2B5EF4-FFF2-40B4-BE49-F238E27FC236}">
                <a16:creationId xmlns:a16="http://schemas.microsoft.com/office/drawing/2014/main" id="{99F3FEE3-F93F-2E1A-0884-2F93AD61F456}"/>
              </a:ext>
            </a:extLst>
          </p:cNvPr>
          <p:cNvSpPr/>
          <p:nvPr/>
        </p:nvSpPr>
        <p:spPr>
          <a:xfrm>
            <a:off x="3264991" y="198681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Построенных объектов</a:t>
            </a:r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C8EFD68C-1B4D-40DF-C82C-328EA0032C36}"/>
              </a:ext>
            </a:extLst>
          </p:cNvPr>
          <p:cNvSpPr/>
          <p:nvPr/>
        </p:nvSpPr>
        <p:spPr>
          <a:xfrm>
            <a:off x="3264991" y="2255073"/>
            <a:ext cx="261394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ru-RU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Реализованные проекты по всей России и странам СНГ</a:t>
            </a:r>
          </a:p>
        </p:txBody>
      </p:sp>
      <p:pic>
        <p:nvPicPr>
          <p:cNvPr id="19" name="Image 10" descr="preencoded.png">
            <a:extLst>
              <a:ext uri="{FF2B5EF4-FFF2-40B4-BE49-F238E27FC236}">
                <a16:creationId xmlns:a16="http://schemas.microsoft.com/office/drawing/2014/main" id="{990BA4BA-7447-4296-A537-5B1519FE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939" y="1670625"/>
            <a:ext cx="209252" cy="186035"/>
          </a:xfrm>
          <a:prstGeom prst="rect">
            <a:avLst/>
          </a:prstGeom>
        </p:spPr>
      </p:pic>
      <p:pic>
        <p:nvPicPr>
          <p:cNvPr id="20" name="Image 11" descr="preencoded.png">
            <a:extLst>
              <a:ext uri="{FF2B5EF4-FFF2-40B4-BE49-F238E27FC236}">
                <a16:creationId xmlns:a16="http://schemas.microsoft.com/office/drawing/2014/main" id="{0CAC4B99-27C6-F536-904C-539082EB7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47" y="1670625"/>
            <a:ext cx="209252" cy="186035"/>
          </a:xfrm>
          <a:prstGeom prst="rect">
            <a:avLst/>
          </a:prstGeom>
        </p:spPr>
      </p:pic>
      <p:pic>
        <p:nvPicPr>
          <p:cNvPr id="21" name="Image 12" descr="preencoded.png">
            <a:extLst>
              <a:ext uri="{FF2B5EF4-FFF2-40B4-BE49-F238E27FC236}">
                <a16:creationId xmlns:a16="http://schemas.microsoft.com/office/drawing/2014/main" id="{E98B9FD5-8F6A-3648-7614-B74361127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356" y="1670625"/>
            <a:ext cx="209252" cy="186035"/>
          </a:xfrm>
          <a:prstGeom prst="rect">
            <a:avLst/>
          </a:prstGeom>
        </p:spPr>
      </p:pic>
      <p:pic>
        <p:nvPicPr>
          <p:cNvPr id="22" name="Image 13" descr="preencoded.png">
            <a:extLst>
              <a:ext uri="{FF2B5EF4-FFF2-40B4-BE49-F238E27FC236}">
                <a16:creationId xmlns:a16="http://schemas.microsoft.com/office/drawing/2014/main" id="{6E54A12D-7C13-9E05-7F92-B140640BE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564" y="1670625"/>
            <a:ext cx="209252" cy="186035"/>
          </a:xfrm>
          <a:prstGeom prst="rect">
            <a:avLst/>
          </a:prstGeom>
        </p:spPr>
      </p:pic>
      <p:pic>
        <p:nvPicPr>
          <p:cNvPr id="23" name="Image 14" descr="preencoded.png">
            <a:extLst>
              <a:ext uri="{FF2B5EF4-FFF2-40B4-BE49-F238E27FC236}">
                <a16:creationId xmlns:a16="http://schemas.microsoft.com/office/drawing/2014/main" id="{F8F012E0-C408-574A-56F5-C87661C65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773" y="1670625"/>
            <a:ext cx="209252" cy="186035"/>
          </a:xfrm>
          <a:prstGeom prst="rect">
            <a:avLst/>
          </a:prstGeom>
        </p:spPr>
      </p:pic>
      <p:sp>
        <p:nvSpPr>
          <p:cNvPr id="24" name="Text 7">
            <a:extLst>
              <a:ext uri="{FF2B5EF4-FFF2-40B4-BE49-F238E27FC236}">
                <a16:creationId xmlns:a16="http://schemas.microsoft.com/office/drawing/2014/main" id="{848C747F-C5F3-327C-1514-9BA38F2C7608}"/>
              </a:ext>
            </a:extLst>
          </p:cNvPr>
          <p:cNvSpPr/>
          <p:nvPr/>
        </p:nvSpPr>
        <p:spPr>
          <a:xfrm>
            <a:off x="7297043" y="1704632"/>
            <a:ext cx="392832" cy="155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3000"/>
              </a:lnSpc>
              <a:buNone/>
            </a:pP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260</a:t>
            </a:r>
            <a:r>
              <a:rPr lang="ru-RU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000</a:t>
            </a:r>
            <a:endParaRPr lang="en-US" sz="1200" dirty="0"/>
          </a:p>
        </p:txBody>
      </p:sp>
      <p:sp>
        <p:nvSpPr>
          <p:cNvPr id="25" name="Text 8">
            <a:extLst>
              <a:ext uri="{FF2B5EF4-FFF2-40B4-BE49-F238E27FC236}">
                <a16:creationId xmlns:a16="http://schemas.microsoft.com/office/drawing/2014/main" id="{A03A4BF2-E32D-7BF4-D406-62623F5EC264}"/>
              </a:ext>
            </a:extLst>
          </p:cNvPr>
          <p:cNvSpPr/>
          <p:nvPr/>
        </p:nvSpPr>
        <p:spPr>
          <a:xfrm>
            <a:off x="6033939" y="198681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м² общей площади</a:t>
            </a:r>
          </a:p>
        </p:txBody>
      </p:sp>
      <p:sp>
        <p:nvSpPr>
          <p:cNvPr id="26" name="Text 9">
            <a:extLst>
              <a:ext uri="{FF2B5EF4-FFF2-40B4-BE49-F238E27FC236}">
                <a16:creationId xmlns:a16="http://schemas.microsoft.com/office/drawing/2014/main" id="{E1AD0C0D-64FA-59B6-F1AF-25DEB4C3A9A8}"/>
              </a:ext>
            </a:extLst>
          </p:cNvPr>
          <p:cNvSpPr/>
          <p:nvPr/>
        </p:nvSpPr>
        <p:spPr>
          <a:xfrm>
            <a:off x="6033939" y="2255073"/>
            <a:ext cx="26139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ru-RU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Суммарная площадь всех возведённых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ru-RU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нами объектов</a:t>
            </a:r>
          </a:p>
        </p:txBody>
      </p:sp>
      <p:sp>
        <p:nvSpPr>
          <p:cNvPr id="27" name="Shape 10">
            <a:extLst>
              <a:ext uri="{FF2B5EF4-FFF2-40B4-BE49-F238E27FC236}">
                <a16:creationId xmlns:a16="http://schemas.microsoft.com/office/drawing/2014/main" id="{3881435C-59CF-E4D4-9E2F-47489AE47B85}"/>
              </a:ext>
            </a:extLst>
          </p:cNvPr>
          <p:cNvSpPr/>
          <p:nvPr/>
        </p:nvSpPr>
        <p:spPr>
          <a:xfrm>
            <a:off x="406822" y="2791524"/>
            <a:ext cx="4103191" cy="950342"/>
          </a:xfrm>
          <a:prstGeom prst="roundRect">
            <a:avLst>
              <a:gd name="adj" fmla="val 18796"/>
            </a:avLst>
          </a:prstGeom>
          <a:solidFill>
            <a:srgbClr val="006747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8" name="Text 11">
            <a:extLst>
              <a:ext uri="{FF2B5EF4-FFF2-40B4-BE49-F238E27FC236}">
                <a16:creationId xmlns:a16="http://schemas.microsoft.com/office/drawing/2014/main" id="{E83E2D5F-A480-A7F2-E261-D26CC1938F5B}"/>
              </a:ext>
            </a:extLst>
          </p:cNvPr>
          <p:cNvSpPr/>
          <p:nvPr/>
        </p:nvSpPr>
        <p:spPr>
          <a:xfrm>
            <a:off x="530796" y="2915498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200" b="1" dirty="0" err="1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Скорость</a:t>
            </a:r>
            <a:r>
              <a:rPr lang="en-US" sz="12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монтажа</a:t>
            </a:r>
            <a:endParaRPr lang="en-US" sz="1200" dirty="0"/>
          </a:p>
        </p:txBody>
      </p:sp>
      <p:sp>
        <p:nvSpPr>
          <p:cNvPr id="29" name="Text 12">
            <a:extLst>
              <a:ext uri="{FF2B5EF4-FFF2-40B4-BE49-F238E27FC236}">
                <a16:creationId xmlns:a16="http://schemas.microsoft.com/office/drawing/2014/main" id="{F95EE7BE-6A5C-C059-8216-879BDAE63577}"/>
              </a:ext>
            </a:extLst>
          </p:cNvPr>
          <p:cNvSpPr/>
          <p:nvPr/>
        </p:nvSpPr>
        <p:spPr>
          <a:xfrm>
            <a:off x="530796" y="3233320"/>
            <a:ext cx="4312444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ru-RU" sz="9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От 10 до 30 дней </a:t>
            </a:r>
            <a:r>
              <a:rPr lang="ru-RU" sz="9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 зависимости от площади объекта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ru-RU" sz="9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— без потери качества</a:t>
            </a:r>
          </a:p>
        </p:txBody>
      </p:sp>
      <p:sp>
        <p:nvSpPr>
          <p:cNvPr id="30" name="Text 13">
            <a:extLst>
              <a:ext uri="{FF2B5EF4-FFF2-40B4-BE49-F238E27FC236}">
                <a16:creationId xmlns:a16="http://schemas.microsoft.com/office/drawing/2014/main" id="{BE9E1658-2732-1E8D-CBF9-1B409F5930F6}"/>
              </a:ext>
            </a:extLst>
          </p:cNvPr>
          <p:cNvSpPr/>
          <p:nvPr/>
        </p:nvSpPr>
        <p:spPr>
          <a:xfrm>
            <a:off x="4728046" y="2915498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2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Экономия</a:t>
            </a:r>
            <a:r>
              <a:rPr lang="en-US" sz="1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12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бюджета</a:t>
            </a:r>
            <a:endParaRPr lang="en-US" sz="1200" dirty="0"/>
          </a:p>
        </p:txBody>
      </p:sp>
      <p:sp>
        <p:nvSpPr>
          <p:cNvPr id="31" name="Text 14">
            <a:extLst>
              <a:ext uri="{FF2B5EF4-FFF2-40B4-BE49-F238E27FC236}">
                <a16:creationId xmlns:a16="http://schemas.microsoft.com/office/drawing/2014/main" id="{7A2A8855-BE6E-9143-F0B6-B18CD8015C49}"/>
              </a:ext>
            </a:extLst>
          </p:cNvPr>
          <p:cNvSpPr/>
          <p:nvPr/>
        </p:nvSpPr>
        <p:spPr>
          <a:xfrm>
            <a:off x="4728046" y="3233320"/>
            <a:ext cx="392459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ru-RU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До </a:t>
            </a:r>
            <a:r>
              <a:rPr lang="ru-RU" sz="9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50% дешевле </a:t>
            </a:r>
            <a:r>
              <a:rPr lang="ru-RU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 сравнению с капитальным строительством аналогичных объектов</a:t>
            </a:r>
          </a:p>
        </p:txBody>
      </p:sp>
      <p:sp>
        <p:nvSpPr>
          <p:cNvPr id="32" name="Text 15">
            <a:extLst>
              <a:ext uri="{FF2B5EF4-FFF2-40B4-BE49-F238E27FC236}">
                <a16:creationId xmlns:a16="http://schemas.microsoft.com/office/drawing/2014/main" id="{8FAB3EA8-4506-91BA-95C3-070D8F170F60}"/>
              </a:ext>
            </a:extLst>
          </p:cNvPr>
          <p:cNvSpPr/>
          <p:nvPr/>
        </p:nvSpPr>
        <p:spPr>
          <a:xfrm>
            <a:off x="496119" y="3881392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ru-RU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Мы не просто строим ангары — мы создаём пространства для роста вашего бизнеса.</a:t>
            </a:r>
          </a:p>
        </p:txBody>
      </p:sp>
      <p:pic>
        <p:nvPicPr>
          <p:cNvPr id="36" name="Image 1">
            <a:extLst>
              <a:ext uri="{FF2B5EF4-FFF2-40B4-BE49-F238E27FC236}">
                <a16:creationId xmlns:a16="http://schemas.microsoft.com/office/drawing/2014/main" id="{5354195F-920F-5FD7-3975-68FA5826D5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6119" y="424256"/>
            <a:ext cx="1085068" cy="2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49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1359" y="990213"/>
            <a:ext cx="7018437" cy="290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 основных типов конструкций — под любую задачу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511359" y="1398150"/>
            <a:ext cx="7793608" cy="1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Каждый тип конструкции разработан для решения конкретных задач — от складского хранения до спортивных сооружений.</a:t>
            </a:r>
            <a:endParaRPr lang="en-US" sz="850" dirty="0"/>
          </a:p>
        </p:txBody>
      </p:sp>
      <p:sp>
        <p:nvSpPr>
          <p:cNvPr id="4" name="Shape 2"/>
          <p:cNvSpPr/>
          <p:nvPr/>
        </p:nvSpPr>
        <p:spPr>
          <a:xfrm>
            <a:off x="511359" y="1629132"/>
            <a:ext cx="8127504" cy="558180"/>
          </a:xfrm>
          <a:prstGeom prst="roundRect">
            <a:avLst>
              <a:gd name="adj" fmla="val 15001"/>
            </a:avLst>
          </a:prstGeom>
          <a:solidFill>
            <a:srgbClr val="E5F9F2">
              <a:alpha val="95000"/>
            </a:srgbClr>
          </a:solidFill>
          <a:ln w="9525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Shape 3"/>
          <p:cNvSpPr/>
          <p:nvPr/>
        </p:nvSpPr>
        <p:spPr>
          <a:xfrm>
            <a:off x="520884" y="1638657"/>
            <a:ext cx="372070" cy="539130"/>
          </a:xfrm>
          <a:prstGeom prst="roundRect">
            <a:avLst>
              <a:gd name="adj" fmla="val 1943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4"/>
          <p:cNvSpPr/>
          <p:nvPr/>
        </p:nvSpPr>
        <p:spPr>
          <a:xfrm>
            <a:off x="634737" y="1820971"/>
            <a:ext cx="13952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962680" y="1731674"/>
            <a:ext cx="1162869" cy="1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Классика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962680" y="1918826"/>
            <a:ext cx="6782544" cy="1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Острый конёк и прямые стены. Ширина до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30 м без внутренних опор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Классическое решение для складов и производств.</a:t>
            </a:r>
            <a:endParaRPr lang="en-US" sz="850" dirty="0"/>
          </a:p>
        </p:txBody>
      </p:sp>
      <p:sp>
        <p:nvSpPr>
          <p:cNvPr id="9" name="Shape 7"/>
          <p:cNvSpPr/>
          <p:nvPr/>
        </p:nvSpPr>
        <p:spPr>
          <a:xfrm>
            <a:off x="511359" y="2257038"/>
            <a:ext cx="8127504" cy="558180"/>
          </a:xfrm>
          <a:prstGeom prst="roundRect">
            <a:avLst>
              <a:gd name="adj" fmla="val 15001"/>
            </a:avLst>
          </a:prstGeom>
          <a:solidFill>
            <a:srgbClr val="E5F9F2">
              <a:alpha val="95000"/>
            </a:srgbClr>
          </a:solidFill>
          <a:ln w="9525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Shape 8"/>
          <p:cNvSpPr/>
          <p:nvPr/>
        </p:nvSpPr>
        <p:spPr>
          <a:xfrm>
            <a:off x="520884" y="2266563"/>
            <a:ext cx="372070" cy="539130"/>
          </a:xfrm>
          <a:prstGeom prst="roundRect">
            <a:avLst>
              <a:gd name="adj" fmla="val 1943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9"/>
          <p:cNvSpPr/>
          <p:nvPr/>
        </p:nvSpPr>
        <p:spPr>
          <a:xfrm>
            <a:off x="634737" y="2448877"/>
            <a:ext cx="13952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962680" y="2359580"/>
            <a:ext cx="1162869" cy="1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Модерн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962680" y="2546731"/>
            <a:ext cx="6782544" cy="1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Сглаженные углы обеспечивают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лёгкую очистку от снега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и современный внешний вид объекта.</a:t>
            </a:r>
            <a:endParaRPr lang="en-US" sz="850" dirty="0"/>
          </a:p>
        </p:txBody>
      </p:sp>
      <p:sp>
        <p:nvSpPr>
          <p:cNvPr id="14" name="Shape 12"/>
          <p:cNvSpPr/>
          <p:nvPr/>
        </p:nvSpPr>
        <p:spPr>
          <a:xfrm>
            <a:off x="511359" y="2884943"/>
            <a:ext cx="8127504" cy="558180"/>
          </a:xfrm>
          <a:prstGeom prst="roundRect">
            <a:avLst>
              <a:gd name="adj" fmla="val 15001"/>
            </a:avLst>
          </a:prstGeom>
          <a:solidFill>
            <a:srgbClr val="E5F9F2">
              <a:alpha val="95000"/>
            </a:srgbClr>
          </a:solidFill>
          <a:ln w="9525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5" name="Shape 13"/>
          <p:cNvSpPr/>
          <p:nvPr/>
        </p:nvSpPr>
        <p:spPr>
          <a:xfrm>
            <a:off x="520884" y="2894468"/>
            <a:ext cx="372070" cy="539130"/>
          </a:xfrm>
          <a:prstGeom prst="roundRect">
            <a:avLst>
              <a:gd name="adj" fmla="val 1943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6" name="Text 14"/>
          <p:cNvSpPr/>
          <p:nvPr/>
        </p:nvSpPr>
        <p:spPr>
          <a:xfrm>
            <a:off x="634737" y="3076783"/>
            <a:ext cx="13952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962680" y="2987486"/>
            <a:ext cx="2042889" cy="1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Арочная кровля + прямые стены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962680" y="3174637"/>
            <a:ext cx="6782544" cy="1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Максимум полезного объёма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при стандартной ширине. Оптимально для хранения крупногабаритной техники.</a:t>
            </a:r>
            <a:endParaRPr lang="en-US" sz="850" dirty="0"/>
          </a:p>
        </p:txBody>
      </p:sp>
      <p:sp>
        <p:nvSpPr>
          <p:cNvPr id="19" name="Shape 17"/>
          <p:cNvSpPr/>
          <p:nvPr/>
        </p:nvSpPr>
        <p:spPr>
          <a:xfrm>
            <a:off x="511359" y="3512849"/>
            <a:ext cx="8127504" cy="558180"/>
          </a:xfrm>
          <a:prstGeom prst="roundRect">
            <a:avLst>
              <a:gd name="adj" fmla="val 15001"/>
            </a:avLst>
          </a:prstGeom>
          <a:solidFill>
            <a:srgbClr val="E5F9F2">
              <a:alpha val="95000"/>
            </a:srgbClr>
          </a:solidFill>
          <a:ln w="9525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0" name="Shape 18"/>
          <p:cNvSpPr/>
          <p:nvPr/>
        </p:nvSpPr>
        <p:spPr>
          <a:xfrm>
            <a:off x="520884" y="3522374"/>
            <a:ext cx="372070" cy="539130"/>
          </a:xfrm>
          <a:prstGeom prst="roundRect">
            <a:avLst>
              <a:gd name="adj" fmla="val 1943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1" name="Text 19"/>
          <p:cNvSpPr/>
          <p:nvPr/>
        </p:nvSpPr>
        <p:spPr>
          <a:xfrm>
            <a:off x="634737" y="3704689"/>
            <a:ext cx="13952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962680" y="3615392"/>
            <a:ext cx="1162869" cy="1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Полигональный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962680" y="3802543"/>
            <a:ext cx="6782544" cy="1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Из двутавровых балок. Ширина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6–18 м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высота стен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2–5 м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Надёжная конструкция для промышленных нужд.</a:t>
            </a:r>
            <a:endParaRPr lang="en-US" sz="850" dirty="0"/>
          </a:p>
        </p:txBody>
      </p:sp>
      <p:sp>
        <p:nvSpPr>
          <p:cNvPr id="24" name="Shape 22"/>
          <p:cNvSpPr/>
          <p:nvPr/>
        </p:nvSpPr>
        <p:spPr>
          <a:xfrm>
            <a:off x="511359" y="4140755"/>
            <a:ext cx="8127504" cy="558180"/>
          </a:xfrm>
          <a:prstGeom prst="roundRect">
            <a:avLst>
              <a:gd name="adj" fmla="val 15001"/>
            </a:avLst>
          </a:prstGeom>
          <a:solidFill>
            <a:srgbClr val="E5F9F2">
              <a:alpha val="95000"/>
            </a:srgbClr>
          </a:solidFill>
          <a:ln w="9525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5" name="Shape 23"/>
          <p:cNvSpPr/>
          <p:nvPr/>
        </p:nvSpPr>
        <p:spPr>
          <a:xfrm>
            <a:off x="520884" y="4150280"/>
            <a:ext cx="372070" cy="539130"/>
          </a:xfrm>
          <a:prstGeom prst="roundRect">
            <a:avLst>
              <a:gd name="adj" fmla="val 1943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Text 24"/>
          <p:cNvSpPr/>
          <p:nvPr/>
        </p:nvSpPr>
        <p:spPr>
          <a:xfrm>
            <a:off x="634737" y="4332595"/>
            <a:ext cx="13952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962680" y="4243298"/>
            <a:ext cx="1529135" cy="1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Арочный (полукруглый)</a:t>
            </a:r>
            <a:endParaRPr lang="en-US" sz="1050" dirty="0"/>
          </a:p>
        </p:txBody>
      </p:sp>
      <p:sp>
        <p:nvSpPr>
          <p:cNvPr id="28" name="Text 26"/>
          <p:cNvSpPr/>
          <p:nvPr/>
        </p:nvSpPr>
        <p:spPr>
          <a:xfrm>
            <a:off x="962680" y="4430449"/>
            <a:ext cx="6782544" cy="1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Самонесущий, экономичный. Пролёты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9–24 м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высота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4,5–12 м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Быстрый монтаж без внутренних опор.</a:t>
            </a:r>
            <a:endParaRPr lang="en-US" sz="850" dirty="0"/>
          </a:p>
        </p:txBody>
      </p:sp>
      <p:pic>
        <p:nvPicPr>
          <p:cNvPr id="35" name="Image 1">
            <a:extLst>
              <a:ext uri="{FF2B5EF4-FFF2-40B4-BE49-F238E27FC236}">
                <a16:creationId xmlns:a16="http://schemas.microsoft.com/office/drawing/2014/main" id="{9ABD27FE-D537-A84E-1001-CD3EFF55D4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0884" y="424256"/>
            <a:ext cx="1085068" cy="2572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9610" y="968896"/>
            <a:ext cx="6075313" cy="351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Что такое быстровозводимый ангар?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449610" y="1384546"/>
            <a:ext cx="398524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Это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сборно-разборная конструкция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на основе металлического каркаса, устанавливаемая на фундамент. Поверх каркаса монтируются ограждающие конструкции — тент, профнастил или сэндвич-панели. Такая система позволяет возводить крупные объекты в кратчайшие сроки без масштабных земляных работ и сложного согласования.</a:t>
            </a:r>
            <a:endParaRPr lang="en-US" sz="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728" y="2422919"/>
            <a:ext cx="168622" cy="16862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14908" y="2419459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Сэндвич-панели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814908" y="2696949"/>
            <a:ext cx="361994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Высокая энергоэффективность и жёсткость конструкции — идеальны для отапливаемых объектов</a:t>
            </a:r>
            <a:endParaRPr lang="en-US" sz="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728" y="3247055"/>
            <a:ext cx="168622" cy="16862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4908" y="3243594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Профнастил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814908" y="3521084"/>
            <a:ext cx="361994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Надёжная защита и долговечность для </a:t>
            </a: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промышленных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endParaRPr lang="ru-RU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 складских помещений</a:t>
            </a:r>
            <a:endParaRPr lang="en-US" sz="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728" y="4071190"/>
            <a:ext cx="168622" cy="16862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14908" y="4067730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Тентовая ткань</a:t>
            </a:r>
            <a:endParaRPr lang="en-US" sz="1100" dirty="0"/>
          </a:p>
        </p:txBody>
      </p:sp>
      <p:sp>
        <p:nvSpPr>
          <p:cNvPr id="12" name="Text 7"/>
          <p:cNvSpPr/>
          <p:nvPr/>
        </p:nvSpPr>
        <p:spPr>
          <a:xfrm>
            <a:off x="814908" y="4345220"/>
            <a:ext cx="361994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Лёгкость, мобильность и естественная светопроницаемость — оптимально для сельского хозяйства</a:t>
            </a:r>
            <a:endParaRPr lang="en-US" sz="850" dirty="0"/>
          </a:p>
        </p:txBody>
      </p:sp>
      <p:sp>
        <p:nvSpPr>
          <p:cNvPr id="14" name="Shape 8"/>
          <p:cNvSpPr/>
          <p:nvPr/>
        </p:nvSpPr>
        <p:spPr>
          <a:xfrm>
            <a:off x="4609983" y="3890170"/>
            <a:ext cx="1867017" cy="362039"/>
          </a:xfrm>
          <a:prstGeom prst="roundRect">
            <a:avLst>
              <a:gd name="adj" fmla="val 23853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5" name="Text 9"/>
          <p:cNvSpPr/>
          <p:nvPr/>
        </p:nvSpPr>
        <p:spPr>
          <a:xfrm>
            <a:off x="4924748" y="3992703"/>
            <a:ext cx="1237486" cy="162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⚡</a:t>
            </a: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Монтаж от 10 дней</a:t>
            </a:r>
            <a:endParaRPr lang="en-US" sz="11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A2C680-0E1D-3862-E3A2-CEAECA8DA3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2" t="-1" b="905"/>
          <a:stretch>
            <a:fillRect/>
          </a:stretch>
        </p:blipFill>
        <p:spPr>
          <a:xfrm>
            <a:off x="4635844" y="1384546"/>
            <a:ext cx="4127156" cy="2326394"/>
          </a:xfrm>
          <a:prstGeom prst="roundRect">
            <a:avLst>
              <a:gd name="adj" fmla="val 4117"/>
            </a:avLst>
          </a:prstGeom>
        </p:spPr>
      </p:pic>
      <p:pic>
        <p:nvPicPr>
          <p:cNvPr id="13" name="Image 1">
            <a:extLst>
              <a:ext uri="{FF2B5EF4-FFF2-40B4-BE49-F238E27FC236}">
                <a16:creationId xmlns:a16="http://schemas.microsoft.com/office/drawing/2014/main" id="{0D716EC1-321D-3410-DFF1-22BAA8858D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728" y="424256"/>
            <a:ext cx="1085068" cy="257201"/>
          </a:xfrm>
          <a:prstGeom prst="rect">
            <a:avLst/>
          </a:prstGeom>
        </p:spPr>
      </p:pic>
      <p:sp>
        <p:nvSpPr>
          <p:cNvPr id="21" name="Shape 8">
            <a:extLst>
              <a:ext uri="{FF2B5EF4-FFF2-40B4-BE49-F238E27FC236}">
                <a16:creationId xmlns:a16="http://schemas.microsoft.com/office/drawing/2014/main" id="{53B94335-31FD-C02C-3BD2-BBAE0B99CCE3}"/>
              </a:ext>
            </a:extLst>
          </p:cNvPr>
          <p:cNvSpPr/>
          <p:nvPr/>
        </p:nvSpPr>
        <p:spPr>
          <a:xfrm>
            <a:off x="6524923" y="3890170"/>
            <a:ext cx="2238077" cy="362039"/>
          </a:xfrm>
          <a:prstGeom prst="roundRect">
            <a:avLst>
              <a:gd name="adj" fmla="val 23853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3" name="Text 9">
            <a:extLst>
              <a:ext uri="{FF2B5EF4-FFF2-40B4-BE49-F238E27FC236}">
                <a16:creationId xmlns:a16="http://schemas.microsoft.com/office/drawing/2014/main" id="{31A3037C-E5B8-B953-0547-55A3B14C8DC9}"/>
              </a:ext>
            </a:extLst>
          </p:cNvPr>
          <p:cNvSpPr/>
          <p:nvPr/>
        </p:nvSpPr>
        <p:spPr>
          <a:xfrm>
            <a:off x="7025218" y="3992703"/>
            <a:ext cx="1237486" cy="162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04000"/>
              </a:lnSpc>
            </a:pPr>
            <a:r>
              <a:rPr lang="en-US" sz="110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🏗️</a:t>
            </a: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11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Срок</a:t>
            </a: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11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службы</a:t>
            </a: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11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до</a:t>
            </a: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50 </a:t>
            </a:r>
            <a:r>
              <a:rPr lang="en-US" sz="11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лет</a:t>
            </a:r>
            <a:endParaRPr lang="en-US" sz="1100" dirty="0"/>
          </a:p>
        </p:txBody>
      </p:sp>
      <p:sp>
        <p:nvSpPr>
          <p:cNvPr id="24" name="Shape 8">
            <a:extLst>
              <a:ext uri="{FF2B5EF4-FFF2-40B4-BE49-F238E27FC236}">
                <a16:creationId xmlns:a16="http://schemas.microsoft.com/office/drawing/2014/main" id="{65FF367B-E424-75FA-681D-58CECAA9C0FD}"/>
              </a:ext>
            </a:extLst>
          </p:cNvPr>
          <p:cNvSpPr/>
          <p:nvPr/>
        </p:nvSpPr>
        <p:spPr>
          <a:xfrm>
            <a:off x="4609983" y="4336992"/>
            <a:ext cx="4153017" cy="362039"/>
          </a:xfrm>
          <a:prstGeom prst="roundRect">
            <a:avLst>
              <a:gd name="adj" fmla="val 23853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5" name="Text 9">
            <a:extLst>
              <a:ext uri="{FF2B5EF4-FFF2-40B4-BE49-F238E27FC236}">
                <a16:creationId xmlns:a16="http://schemas.microsoft.com/office/drawing/2014/main" id="{52B12BB8-4F00-264E-1C2C-6DF70DA36529}"/>
              </a:ext>
            </a:extLst>
          </p:cNvPr>
          <p:cNvSpPr/>
          <p:nvPr/>
        </p:nvSpPr>
        <p:spPr>
          <a:xfrm>
            <a:off x="6080679" y="4439525"/>
            <a:ext cx="1237486" cy="162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04000"/>
              </a:lnSpc>
            </a:pPr>
            <a:r>
              <a:rPr lang="en-US" sz="110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📋</a:t>
            </a: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11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Без</a:t>
            </a: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11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сложного</a:t>
            </a: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11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согласования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6393" y="963885"/>
            <a:ext cx="7451080" cy="333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Технологичные услуги — полный цикл под ключ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393" y="1480169"/>
            <a:ext cx="213196" cy="21319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4038" y="1516781"/>
            <a:ext cx="1725662" cy="166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Лазерная резка металла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754038" y="1738237"/>
            <a:ext cx="2359744" cy="475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Высокая точность, сложные геометрии, любые сечения — современное оборудование обеспечивает идеальные резы</a:t>
            </a:r>
            <a:endParaRPr lang="en-US" sz="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8231" y="1480169"/>
            <a:ext cx="213196" cy="21319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555876" y="1516781"/>
            <a:ext cx="2359819" cy="3330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Дробеструйная подготовка поверхности</a:t>
            </a:r>
            <a:endParaRPr lang="en-US" sz="1050" dirty="0"/>
          </a:p>
        </p:txBody>
      </p:sp>
      <p:sp>
        <p:nvSpPr>
          <p:cNvPr id="8" name="Text 4"/>
          <p:cNvSpPr/>
          <p:nvPr/>
        </p:nvSpPr>
        <p:spPr>
          <a:xfrm>
            <a:off x="3555876" y="1904776"/>
            <a:ext cx="2359819" cy="475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Удаление окалины, ржавчины и старой краски до чистого металла — основа долговечного покрытия</a:t>
            </a:r>
            <a:endParaRPr lang="en-US" sz="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0144" y="1480169"/>
            <a:ext cx="213196" cy="21319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357789" y="1516781"/>
            <a:ext cx="2336750" cy="166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Нанесение защитных покрытий</a:t>
            </a:r>
            <a:endParaRPr lang="en-US" sz="1050" dirty="0"/>
          </a:p>
        </p:txBody>
      </p:sp>
      <p:sp>
        <p:nvSpPr>
          <p:cNvPr id="11" name="Text 6"/>
          <p:cNvSpPr/>
          <p:nvPr/>
        </p:nvSpPr>
        <p:spPr>
          <a:xfrm>
            <a:off x="6357789" y="1738237"/>
            <a:ext cx="2359744" cy="475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Грунтовка и окраска для обеспечения долговечности в любых климатических условиях России</a:t>
            </a:r>
            <a:endParaRPr lang="en-US" sz="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393" y="2563712"/>
            <a:ext cx="213196" cy="21319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4038" y="2600324"/>
            <a:ext cx="2359744" cy="3330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Проектирование металлоконструкций</a:t>
            </a:r>
            <a:endParaRPr lang="en-US" sz="1050" dirty="0"/>
          </a:p>
        </p:txBody>
      </p:sp>
      <p:sp>
        <p:nvSpPr>
          <p:cNvPr id="14" name="Text 8"/>
          <p:cNvSpPr/>
          <p:nvPr/>
        </p:nvSpPr>
        <p:spPr>
          <a:xfrm>
            <a:off x="754038" y="2988319"/>
            <a:ext cx="2359744" cy="475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Индивидуально под вашу задачу: ангары, склады, павильоны, спортивные объекты — полный пакет документации</a:t>
            </a:r>
            <a:endParaRPr lang="en-US" sz="8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8231" y="2563712"/>
            <a:ext cx="213196" cy="21319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555876" y="2600324"/>
            <a:ext cx="1516782" cy="166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Вентиляция в ангаре</a:t>
            </a:r>
            <a:endParaRPr lang="en-US" sz="1050" dirty="0"/>
          </a:p>
        </p:txBody>
      </p:sp>
      <p:sp>
        <p:nvSpPr>
          <p:cNvPr id="17" name="Text 10"/>
          <p:cNvSpPr/>
          <p:nvPr/>
        </p:nvSpPr>
        <p:spPr>
          <a:xfrm>
            <a:off x="3555876" y="2821780"/>
            <a:ext cx="2359819" cy="475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Расчёт и монтаж систем воздухообмена для создания оптимального микроклимата внутри объекта</a:t>
            </a:r>
            <a:endParaRPr lang="en-US" sz="8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0144" y="2563712"/>
            <a:ext cx="213196" cy="213196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6357789" y="2600324"/>
            <a:ext cx="2359744" cy="3330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Расчёт ветровых и снеговых нагрузок</a:t>
            </a:r>
            <a:endParaRPr lang="en-US" sz="1050" dirty="0"/>
          </a:p>
        </p:txBody>
      </p:sp>
      <p:sp>
        <p:nvSpPr>
          <p:cNvPr id="20" name="Text 12"/>
          <p:cNvSpPr/>
          <p:nvPr/>
        </p:nvSpPr>
        <p:spPr>
          <a:xfrm>
            <a:off x="6357789" y="2988319"/>
            <a:ext cx="2359744" cy="475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Адаптация конструкции к региону строительства в </a:t>
            </a: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соответствии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endParaRPr lang="ru-RU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24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 требованиями СНиП и ГОСТ</a:t>
            </a:r>
            <a:endParaRPr lang="en-US" sz="85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6393" y="3647256"/>
            <a:ext cx="213196" cy="213196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754038" y="3683867"/>
            <a:ext cx="2176165" cy="166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Монтаж металлоконструкций</a:t>
            </a:r>
            <a:endParaRPr lang="en-US" sz="1050" dirty="0"/>
          </a:p>
        </p:txBody>
      </p:sp>
      <p:sp>
        <p:nvSpPr>
          <p:cNvPr id="23" name="Text 14"/>
          <p:cNvSpPr/>
          <p:nvPr/>
        </p:nvSpPr>
        <p:spPr>
          <a:xfrm>
            <a:off x="754038" y="3905324"/>
            <a:ext cx="2359744" cy="475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Профессиональная установка каркаса любой сложности, включая </a:t>
            </a: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шеф-монтаж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endParaRPr lang="ru-RU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24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 контролем каждого этапа</a:t>
            </a:r>
            <a:endParaRPr lang="en-US" sz="850" dirty="0"/>
          </a:p>
        </p:txBody>
      </p:sp>
      <p:pic>
        <p:nvPicPr>
          <p:cNvPr id="30" name="Image 1">
            <a:extLst>
              <a:ext uri="{FF2B5EF4-FFF2-40B4-BE49-F238E27FC236}">
                <a16:creationId xmlns:a16="http://schemas.microsoft.com/office/drawing/2014/main" id="{8B34BA00-83F2-EA95-8BB6-BC3BF967A9A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34133" y="424256"/>
            <a:ext cx="1085068" cy="2572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03733"/>
            <a:ext cx="8151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Рулонные теплоизоляционные маты TECHNOLUX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496119" y="1481136"/>
            <a:ext cx="7611561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Минераловатные маты с фольгированным слоем обеспечивают качественную теплоизоляцию каркасно-тентовых ангаров, зданий, трубопроводов и оборудования. Плотное прилегание к поверхности значительно сокращает утечки тепла и создаёт комфортные условия внутри здания в любое время года.</a:t>
            </a:r>
            <a:endParaRPr lang="en-US" sz="850" dirty="0"/>
          </a:p>
        </p:txBody>
      </p:sp>
      <p:sp>
        <p:nvSpPr>
          <p:cNvPr id="4" name="Shape 2"/>
          <p:cNvSpPr/>
          <p:nvPr/>
        </p:nvSpPr>
        <p:spPr>
          <a:xfrm>
            <a:off x="496119" y="2213554"/>
            <a:ext cx="1944960" cy="1173591"/>
          </a:xfrm>
          <a:prstGeom prst="roundRect">
            <a:avLst>
              <a:gd name="adj" fmla="val 5086"/>
            </a:avLst>
          </a:prstGeom>
          <a:solidFill>
            <a:srgbClr val="E5F9F2">
              <a:alpha val="95000"/>
            </a:srgbClr>
          </a:solidFill>
          <a:ln w="14288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Shape 3"/>
          <p:cNvSpPr/>
          <p:nvPr/>
        </p:nvSpPr>
        <p:spPr>
          <a:xfrm>
            <a:off x="481831" y="2213554"/>
            <a:ext cx="57150" cy="1173591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4"/>
          <p:cNvSpPr/>
          <p:nvPr/>
        </p:nvSpPr>
        <p:spPr>
          <a:xfrm>
            <a:off x="677242" y="2351816"/>
            <a:ext cx="1625575" cy="4019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🔥</a:t>
            </a: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Тепло- и звукоизоляция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677242" y="2751092"/>
            <a:ext cx="1625575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Высокие показатели защиты от потерь тепла и внешнего шума</a:t>
            </a:r>
            <a:endParaRPr lang="en-US" sz="850" dirty="0"/>
          </a:p>
        </p:txBody>
      </p:sp>
      <p:sp>
        <p:nvSpPr>
          <p:cNvPr id="8" name="Shape 6"/>
          <p:cNvSpPr/>
          <p:nvPr/>
        </p:nvSpPr>
        <p:spPr>
          <a:xfrm>
            <a:off x="2565053" y="2210845"/>
            <a:ext cx="1944960" cy="1173591"/>
          </a:xfrm>
          <a:prstGeom prst="roundRect">
            <a:avLst>
              <a:gd name="adj" fmla="val 5086"/>
            </a:avLst>
          </a:prstGeom>
          <a:solidFill>
            <a:srgbClr val="E5F9F2">
              <a:alpha val="95000"/>
            </a:srgbClr>
          </a:solidFill>
          <a:ln w="14288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Shape 7"/>
          <p:cNvSpPr/>
          <p:nvPr/>
        </p:nvSpPr>
        <p:spPr>
          <a:xfrm>
            <a:off x="2550765" y="2210845"/>
            <a:ext cx="57150" cy="1173591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Text 8"/>
          <p:cNvSpPr/>
          <p:nvPr/>
        </p:nvSpPr>
        <p:spPr>
          <a:xfrm>
            <a:off x="2746177" y="2349107"/>
            <a:ext cx="1625575" cy="4019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💧</a:t>
            </a: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Защита от влаги и коррозии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2746177" y="2748852"/>
            <a:ext cx="1625575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Фольгированный слой создаёт надёжный барьер для влаги</a:t>
            </a:r>
            <a:endParaRPr lang="en-US" sz="850" dirty="0"/>
          </a:p>
        </p:txBody>
      </p:sp>
      <p:sp>
        <p:nvSpPr>
          <p:cNvPr id="12" name="Shape 10"/>
          <p:cNvSpPr/>
          <p:nvPr/>
        </p:nvSpPr>
        <p:spPr>
          <a:xfrm>
            <a:off x="496119" y="3487337"/>
            <a:ext cx="1944960" cy="1173591"/>
          </a:xfrm>
          <a:prstGeom prst="roundRect">
            <a:avLst>
              <a:gd name="adj" fmla="val 5086"/>
            </a:avLst>
          </a:prstGeom>
          <a:solidFill>
            <a:srgbClr val="E5F9F2">
              <a:alpha val="95000"/>
            </a:srgbClr>
          </a:solidFill>
          <a:ln w="14288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Shape 11"/>
          <p:cNvSpPr/>
          <p:nvPr/>
        </p:nvSpPr>
        <p:spPr>
          <a:xfrm>
            <a:off x="481831" y="3487337"/>
            <a:ext cx="57150" cy="1173591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2"/>
          <p:cNvSpPr/>
          <p:nvPr/>
        </p:nvSpPr>
        <p:spPr>
          <a:xfrm>
            <a:off x="677243" y="3625599"/>
            <a:ext cx="1550566" cy="20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🌟</a:t>
            </a: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Эластичность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677243" y="3840616"/>
            <a:ext cx="1625575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Легко принимают форму любой поверхности без зазоров</a:t>
            </a:r>
            <a:endParaRPr lang="en-US" sz="850" dirty="0"/>
          </a:p>
        </p:txBody>
      </p:sp>
      <p:sp>
        <p:nvSpPr>
          <p:cNvPr id="16" name="Shape 14"/>
          <p:cNvSpPr/>
          <p:nvPr/>
        </p:nvSpPr>
        <p:spPr>
          <a:xfrm>
            <a:off x="2565053" y="3464156"/>
            <a:ext cx="1944960" cy="1173591"/>
          </a:xfrm>
          <a:prstGeom prst="roundRect">
            <a:avLst>
              <a:gd name="adj" fmla="val 5086"/>
            </a:avLst>
          </a:prstGeom>
          <a:solidFill>
            <a:srgbClr val="E5F9F2">
              <a:alpha val="95000"/>
            </a:srgbClr>
          </a:solidFill>
          <a:ln w="14288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7" name="Shape 15"/>
          <p:cNvSpPr/>
          <p:nvPr/>
        </p:nvSpPr>
        <p:spPr>
          <a:xfrm>
            <a:off x="2550766" y="3464156"/>
            <a:ext cx="57150" cy="1173591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8" name="Text 16"/>
          <p:cNvSpPr/>
          <p:nvPr/>
        </p:nvSpPr>
        <p:spPr>
          <a:xfrm>
            <a:off x="2746177" y="3602418"/>
            <a:ext cx="1625575" cy="4019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📦</a:t>
            </a: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Лёгкий и безопасный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2746177" y="4004403"/>
            <a:ext cx="1625575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Уплотнённый, безвредный материал с низкой теплопроводностью</a:t>
            </a:r>
            <a:endParaRPr lang="en-US" sz="850" dirty="0"/>
          </a:p>
        </p:txBody>
      </p:sp>
      <p:pic>
        <p:nvPicPr>
          <p:cNvPr id="23" name="Image 1">
            <a:extLst>
              <a:ext uri="{FF2B5EF4-FFF2-40B4-BE49-F238E27FC236}">
                <a16:creationId xmlns:a16="http://schemas.microsoft.com/office/drawing/2014/main" id="{45490E75-5E5D-FD02-CC08-322A079213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0406" y="424256"/>
            <a:ext cx="1085068" cy="25720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E8898B-4096-BAE3-94C6-81456EECBE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471" b="32345"/>
          <a:stretch>
            <a:fillRect/>
          </a:stretch>
        </p:blipFill>
        <p:spPr>
          <a:xfrm>
            <a:off x="4648274" y="2210844"/>
            <a:ext cx="3857625" cy="2426903"/>
          </a:xfrm>
          <a:prstGeom prst="roundRect">
            <a:avLst>
              <a:gd name="adj" fmla="val 3794"/>
            </a:avLst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2DA35-E33A-0263-6933-1EE692B70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4D82435-B4B5-D6DD-9244-8E39B8558E4D}"/>
              </a:ext>
            </a:extLst>
          </p:cNvPr>
          <p:cNvSpPr/>
          <p:nvPr/>
        </p:nvSpPr>
        <p:spPr>
          <a:xfrm>
            <a:off x="434133" y="914430"/>
            <a:ext cx="720990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Наш опыт в действии</a:t>
            </a:r>
            <a:endParaRPr lang="en-US" sz="2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93F192-5BF7-B101-95C9-2524DF3F9E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03" b="13103"/>
          <a:stretch/>
        </p:blipFill>
        <p:spPr>
          <a:xfrm>
            <a:off x="434133" y="1379820"/>
            <a:ext cx="2660799" cy="1644446"/>
          </a:xfrm>
          <a:prstGeom prst="roundRect">
            <a:avLst>
              <a:gd name="adj" fmla="val 4768"/>
            </a:avLst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F126EA-4EF8-93CA-73DE-55321E08AB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98" b="8798"/>
          <a:stretch/>
        </p:blipFill>
        <p:spPr>
          <a:xfrm>
            <a:off x="3221180" y="1379820"/>
            <a:ext cx="2660799" cy="1644446"/>
          </a:xfrm>
          <a:prstGeom prst="roundRect">
            <a:avLst>
              <a:gd name="adj" fmla="val 4768"/>
            </a:avLst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AA04FA-B7E4-A3A3-1F82-12F1F204FE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798" b="8798"/>
          <a:stretch/>
        </p:blipFill>
        <p:spPr>
          <a:xfrm>
            <a:off x="6060716" y="1379820"/>
            <a:ext cx="2660799" cy="1644446"/>
          </a:xfrm>
          <a:prstGeom prst="roundRect">
            <a:avLst>
              <a:gd name="adj" fmla="val 4768"/>
            </a:avLst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E0E022-45EF-5063-6587-59CC552CE4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798" b="8798"/>
          <a:stretch/>
        </p:blipFill>
        <p:spPr>
          <a:xfrm>
            <a:off x="1784953" y="3155070"/>
            <a:ext cx="2660799" cy="1644446"/>
          </a:xfrm>
          <a:prstGeom prst="roundRect">
            <a:avLst>
              <a:gd name="adj" fmla="val 4768"/>
            </a:avLst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E36DA1-7A63-954A-1AFD-D59E6F9712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798" b="8798"/>
          <a:stretch/>
        </p:blipFill>
        <p:spPr>
          <a:xfrm>
            <a:off x="4572000" y="3155070"/>
            <a:ext cx="2660799" cy="1644446"/>
          </a:xfrm>
          <a:prstGeom prst="roundRect">
            <a:avLst>
              <a:gd name="adj" fmla="val 4768"/>
            </a:avLst>
          </a:prstGeom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EF252F58-1BB1-0214-C932-FD65B221B66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3370" y="424256"/>
            <a:ext cx="1085068" cy="2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0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4133" y="967636"/>
            <a:ext cx="5669087" cy="284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236 построенных объектов по всей России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434133" y="1386066"/>
            <a:ext cx="7183562" cy="2527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Общая площадь реализованных проектов —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260 000 м²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Мы работаем в любом регионе РФ и странах СНГ, обеспечивая единый стандарт качества независимо от географии строительства.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34133" y="3231956"/>
            <a:ext cx="1982837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Сельскохозяйственные</a:t>
            </a:r>
            <a:endParaRPr lang="ru-RU" sz="105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объекты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434134" y="3638987"/>
            <a:ext cx="1844248" cy="2527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Ангары для хранения урожая, содержания скота и размещения техники — от 500 до 5000 м²</a:t>
            </a:r>
            <a:endParaRPr lang="en-US" sz="850" dirty="0"/>
          </a:p>
        </p:txBody>
      </p:sp>
      <p:sp>
        <p:nvSpPr>
          <p:cNvPr id="8" name="Text 4"/>
          <p:cNvSpPr/>
          <p:nvPr/>
        </p:nvSpPr>
        <p:spPr>
          <a:xfrm>
            <a:off x="2416971" y="3245530"/>
            <a:ext cx="1372195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Складские</a:t>
            </a: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105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комплексы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2416970" y="3492482"/>
            <a:ext cx="1844247" cy="2527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Логистические терминалы и склады для промышленных предприятий с возможностью зонирования</a:t>
            </a:r>
            <a:endParaRPr lang="en-US" sz="850" dirty="0"/>
          </a:p>
        </p:txBody>
      </p:sp>
      <p:sp>
        <p:nvSpPr>
          <p:cNvPr id="12" name="Text 7"/>
          <p:cNvSpPr/>
          <p:nvPr/>
        </p:nvSpPr>
        <p:spPr>
          <a:xfrm>
            <a:off x="5581603" y="3248551"/>
            <a:ext cx="1547217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Спортивные сооружения</a:t>
            </a:r>
            <a:endParaRPr lang="en-US" sz="1050" dirty="0"/>
          </a:p>
        </p:txBody>
      </p:sp>
      <p:sp>
        <p:nvSpPr>
          <p:cNvPr id="13" name="Text 8"/>
          <p:cNvSpPr/>
          <p:nvPr/>
        </p:nvSpPr>
        <p:spPr>
          <a:xfrm>
            <a:off x="5024421" y="3492482"/>
            <a:ext cx="3220048" cy="494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Крытые площадки, манежи и </a:t>
            </a: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тренировочные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залы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endParaRPr lang="ru-RU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16000"/>
              </a:lnSpc>
              <a:buNone/>
            </a:pP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для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спортивных клубов и </a:t>
            </a:r>
            <a:endParaRPr lang="ru-RU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16000"/>
              </a:lnSpc>
              <a:buNone/>
            </a:pP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образовательных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учреждений</a:t>
            </a:r>
            <a:endParaRPr lang="en-US" sz="85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A887DB8-A6C1-0E8F-C94B-A7485A1238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5" t="21345" r="26775" b="10123"/>
          <a:stretch>
            <a:fillRect/>
          </a:stretch>
        </p:blipFill>
        <p:spPr>
          <a:xfrm>
            <a:off x="434134" y="1793371"/>
            <a:ext cx="1922204" cy="1367445"/>
          </a:xfrm>
          <a:prstGeom prst="roundRect">
            <a:avLst>
              <a:gd name="adj" fmla="val 4768"/>
            </a:avLst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DEE58B-774C-23B7-7B55-E25A68A46B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41" t="16715" r="11828" b="8159"/>
          <a:stretch>
            <a:fillRect/>
          </a:stretch>
        </p:blipFill>
        <p:spPr>
          <a:xfrm>
            <a:off x="2433571" y="1786926"/>
            <a:ext cx="1922204" cy="1373890"/>
          </a:xfrm>
          <a:prstGeom prst="roundRect">
            <a:avLst>
              <a:gd name="adj" fmla="val 4768"/>
            </a:avLst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96D573-0223-99AF-74E6-BBC671C4C7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85" t="13829" r="11844" b="5642"/>
          <a:stretch>
            <a:fillRect/>
          </a:stretch>
        </p:blipFill>
        <p:spPr>
          <a:xfrm>
            <a:off x="4433008" y="1783052"/>
            <a:ext cx="1922204" cy="1369543"/>
          </a:xfrm>
          <a:prstGeom prst="roundRect">
            <a:avLst>
              <a:gd name="adj" fmla="val 4884"/>
            </a:avLst>
          </a:prstGeom>
        </p:spPr>
      </p:pic>
      <p:pic>
        <p:nvPicPr>
          <p:cNvPr id="4" name="Image 1">
            <a:extLst>
              <a:ext uri="{FF2B5EF4-FFF2-40B4-BE49-F238E27FC236}">
                <a16:creationId xmlns:a16="http://schemas.microsoft.com/office/drawing/2014/main" id="{9F95BFBA-614E-CB9F-C637-8A0A5335AF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4134" y="424256"/>
            <a:ext cx="1085068" cy="2572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4FB233-197A-382E-1D0C-42EE43C784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15" b="2515"/>
          <a:stretch/>
        </p:blipFill>
        <p:spPr>
          <a:xfrm>
            <a:off x="6432445" y="1783052"/>
            <a:ext cx="1922204" cy="1369543"/>
          </a:xfrm>
          <a:prstGeom prst="roundRect">
            <a:avLst>
              <a:gd name="adj" fmla="val 4884"/>
            </a:avLst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1104</Words>
  <Application>Microsoft Office PowerPoint</Application>
  <PresentationFormat>Экран (16:9)</PresentationFormat>
  <Paragraphs>130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Geist</vt:lpstr>
      <vt:lpstr>Noto Serif SC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мили</cp:lastModifiedBy>
  <cp:revision>31</cp:revision>
  <dcterms:created xsi:type="dcterms:W3CDTF">2026-05-28T16:02:39Z</dcterms:created>
  <dcterms:modified xsi:type="dcterms:W3CDTF">2026-07-04T09:22:38Z</dcterms:modified>
</cp:coreProperties>
</file>