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Outfit Extra Bold"/>
      <p:regular r:id="rId17"/>
    </p:embeddedFont>
    <p:embeddedFont>
      <p:font typeface="Arimo"/>
      <p:regular r:id="rId18"/>
    </p:embeddedFont>
    <p:embeddedFont>
      <p:font typeface="Arimo"/>
      <p:regular r:id="rId19"/>
    </p:embeddedFont>
    <p:embeddedFont>
      <p:font typeface="Arimo"/>
      <p:regular r:id="rId20"/>
    </p:embeddedFont>
    <p:embeddedFont>
      <p:font typeface="Arimo"/>
      <p:regular r:id="rId21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Relationship Id="rId20" Type="http://schemas.openxmlformats.org/officeDocument/2006/relationships/font" Target="fonts/font4.fntdata"/><Relationship Id="rId21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0-1.png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1-1.png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3-1.png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4-1.png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5-1.png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6-1.png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7-1.png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8-1.png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9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a.f.musin@gmail.com" TargetMode="External"/><Relationship Id="rId1" Type="http://schemas.openxmlformats.org/officeDocument/2006/relationships/image" Target="../media/image-10-1.png"/><Relationship Id="rId3" Type="http://schemas.openxmlformats.org/officeDocument/2006/relationships/image" Target="../media/image-10-2.png"/><Relationship Id="rId4" Type="http://schemas.openxmlformats.org/officeDocument/2006/relationships/slideLayout" Target="../slideLayouts/slideLayout11.xml"/><Relationship Id="rId5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4.png"/><Relationship Id="rId5" Type="http://schemas.openxmlformats.org/officeDocument/2006/relationships/image" Target="../media/image-2-5.svg"/><Relationship Id="rId6" Type="http://schemas.openxmlformats.org/officeDocument/2006/relationships/image" Target="../media/image-2-6.png"/><Relationship Id="rId7" Type="http://schemas.openxmlformats.org/officeDocument/2006/relationships/image" Target="../media/image-2-7.svg"/><Relationship Id="rId8" Type="http://schemas.openxmlformats.org/officeDocument/2006/relationships/image" Target="../media/image-2-8.png"/><Relationship Id="rId9" Type="http://schemas.openxmlformats.org/officeDocument/2006/relationships/image" Target="../media/image-2-9.svg"/><Relationship Id="rId10" Type="http://schemas.openxmlformats.org/officeDocument/2006/relationships/slideLayout" Target="../slideLayouts/slideLayout3.xml"/><Relationship Id="rId11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svg"/><Relationship Id="rId4" Type="http://schemas.openxmlformats.org/officeDocument/2006/relationships/image" Target="../media/image-3-4.png"/><Relationship Id="rId5" Type="http://schemas.openxmlformats.org/officeDocument/2006/relationships/image" Target="../media/image-3-5.svg"/><Relationship Id="rId6" Type="http://schemas.openxmlformats.org/officeDocument/2006/relationships/image" Target="../media/image-3-6.png"/><Relationship Id="rId7" Type="http://schemas.openxmlformats.org/officeDocument/2006/relationships/image" Target="../media/image-3-7.svg"/><Relationship Id="rId8" Type="http://schemas.openxmlformats.org/officeDocument/2006/relationships/image" Target="../media/image-3-8.png"/><Relationship Id="rId9" Type="http://schemas.openxmlformats.org/officeDocument/2006/relationships/image" Target="../media/image-3-9.svg"/><Relationship Id="rId10" Type="http://schemas.openxmlformats.org/officeDocument/2006/relationships/slideLayout" Target="../slideLayouts/slideLayout4.xml"/><Relationship Id="rId11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svg"/><Relationship Id="rId4" Type="http://schemas.openxmlformats.org/officeDocument/2006/relationships/image" Target="../media/image-4-4.png"/><Relationship Id="rId5" Type="http://schemas.openxmlformats.org/officeDocument/2006/relationships/image" Target="../media/image-4-5.svg"/><Relationship Id="rId6" Type="http://schemas.openxmlformats.org/officeDocument/2006/relationships/image" Target="../media/image-4-6.png"/><Relationship Id="rId7" Type="http://schemas.openxmlformats.org/officeDocument/2006/relationships/image" Target="../media/image-4-7.svg"/><Relationship Id="rId8" Type="http://schemas.openxmlformats.org/officeDocument/2006/relationships/slideLayout" Target="../slideLayouts/slideLayout5.xml"/><Relationship Id="rId9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6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8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4.png"/><Relationship Id="rId5" Type="http://schemas.openxmlformats.org/officeDocument/2006/relationships/image" Target="../media/image-8-5.svg"/><Relationship Id="rId6" Type="http://schemas.openxmlformats.org/officeDocument/2006/relationships/image" Target="../media/image-8-6.png"/><Relationship Id="rId7" Type="http://schemas.openxmlformats.org/officeDocument/2006/relationships/image" Target="../media/image-8-7.svg"/><Relationship Id="rId8" Type="http://schemas.openxmlformats.org/officeDocument/2006/relationships/slideLayout" Target="../slideLayouts/slideLayout9.xml"/><Relationship Id="rId9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svg"/><Relationship Id="rId3" Type="http://schemas.openxmlformats.org/officeDocument/2006/relationships/image" Target="../media/image-9-3.png"/><Relationship Id="rId4" Type="http://schemas.openxmlformats.org/officeDocument/2006/relationships/image" Target="../media/image-9-4.svg"/><Relationship Id="rId5" Type="http://schemas.openxmlformats.org/officeDocument/2006/relationships/image" Target="../media/image-9-5.png"/><Relationship Id="rId6" Type="http://schemas.openxmlformats.org/officeDocument/2006/relationships/image" Target="../media/image-9-6.svg"/><Relationship Id="rId7" Type="http://schemas.openxmlformats.org/officeDocument/2006/relationships/image" Target="../media/image-9-7.png"/><Relationship Id="rId8" Type="http://schemas.openxmlformats.org/officeDocument/2006/relationships/image" Target="../media/image-9-8.svg"/><Relationship Id="rId9" Type="http://schemas.openxmlformats.org/officeDocument/2006/relationships/image" Target="../media/image-9-9.png"/><Relationship Id="rId10" Type="http://schemas.openxmlformats.org/officeDocument/2006/relationships/image" Target="../media/image-9-10.svg"/><Relationship Id="rId11" Type="http://schemas.openxmlformats.org/officeDocument/2006/relationships/image" Target="../media/image-9-11.png"/><Relationship Id="rId12" Type="http://schemas.openxmlformats.org/officeDocument/2006/relationships/image" Target="../media/image-9-12.svg"/><Relationship Id="rId13" Type="http://schemas.openxmlformats.org/officeDocument/2006/relationships/image" Target="../media/image-9-13.png"/><Relationship Id="rId14" Type="http://schemas.openxmlformats.org/officeDocument/2006/relationships/image" Target="../media/image-9-14.svg"/><Relationship Id="rId15" Type="http://schemas.openxmlformats.org/officeDocument/2006/relationships/image" Target="../media/image-9-15.png"/><Relationship Id="rId16" Type="http://schemas.openxmlformats.org/officeDocument/2006/relationships/image" Target="../media/image-9-16.svg"/><Relationship Id="rId17" Type="http://schemas.openxmlformats.org/officeDocument/2006/relationships/image" Target="../media/image-9-17.png"/><Relationship Id="rId18" Type="http://schemas.openxmlformats.org/officeDocument/2006/relationships/image" Target="../media/image-9-18.svg"/><Relationship Id="rId19" Type="http://schemas.openxmlformats.org/officeDocument/2006/relationships/image" Target="../media/image-9-19.png"/><Relationship Id="rId20" Type="http://schemas.openxmlformats.org/officeDocument/2006/relationships/image" Target="../media/image-9-20.svg"/><Relationship Id="rId21" Type="http://schemas.openxmlformats.org/officeDocument/2006/relationships/image" Target="../media/image-9-21.png"/><Relationship Id="rId22" Type="http://schemas.openxmlformats.org/officeDocument/2006/relationships/image" Target="../media/image-9-22.svg"/><Relationship Id="rId23" Type="http://schemas.openxmlformats.org/officeDocument/2006/relationships/slideLayout" Target="../slideLayouts/slideLayout10.xml"/><Relationship Id="rId2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8334" y="554682"/>
            <a:ext cx="332973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ООО «Булгар»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496119" y="991791"/>
            <a:ext cx="4722763" cy="6201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9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Экспорт пищевых ингредиентов и хлебной продукции</a:t>
            </a:r>
            <a:endParaRPr lang="en-US" sz="1950" dirty="0"/>
          </a:p>
        </p:txBody>
      </p:sp>
      <p:sp>
        <p:nvSpPr>
          <p:cNvPr id="5" name="Shape 2"/>
          <p:cNvSpPr/>
          <p:nvPr/>
        </p:nvSpPr>
        <p:spPr>
          <a:xfrm>
            <a:off x="496119" y="1797993"/>
            <a:ext cx="4722763" cy="1438870"/>
          </a:xfrm>
          <a:prstGeom prst="roundRect">
            <a:avLst>
              <a:gd name="adj" fmla="val 3621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500881" y="1802755"/>
            <a:ext cx="4713238" cy="714673"/>
          </a:xfrm>
          <a:prstGeom prst="roundRect">
            <a:avLst>
              <a:gd name="adj" fmla="val 7290"/>
            </a:avLst>
          </a:prstGeom>
          <a:solidFill>
            <a:srgbClr val="E9E6FA"/>
          </a:solidFill>
          <a:ln/>
        </p:spPr>
      </p:sp>
      <p:sp>
        <p:nvSpPr>
          <p:cNvPr id="7" name="Text 4"/>
          <p:cNvSpPr/>
          <p:nvPr/>
        </p:nvSpPr>
        <p:spPr>
          <a:xfrm>
            <a:off x="624855" y="1926729"/>
            <a:ext cx="208917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Сухой хлебный квас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24855" y="2194992"/>
            <a:ext cx="4922490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Традиционный продукт из ржано-пшеничного хлеба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500881" y="2517428"/>
            <a:ext cx="4713238" cy="714673"/>
          </a:xfrm>
          <a:prstGeom prst="rect">
            <a:avLst/>
          </a:prstGeom>
          <a:solidFill>
            <a:srgbClr val="E9E6FA"/>
          </a:solidFill>
          <a:ln/>
        </p:spPr>
      </p:sp>
      <p:sp>
        <p:nvSpPr>
          <p:cNvPr id="10" name="Shape 7"/>
          <p:cNvSpPr/>
          <p:nvPr/>
        </p:nvSpPr>
        <p:spPr>
          <a:xfrm>
            <a:off x="500881" y="2517428"/>
            <a:ext cx="4713238" cy="14288"/>
          </a:xfrm>
          <a:prstGeom prst="roundRect">
            <a:avLst>
              <a:gd name="adj" fmla="val 364638"/>
            </a:avLst>
          </a:prstGeom>
          <a:solidFill>
            <a:srgbClr val="BDB8DF"/>
          </a:solidFill>
          <a:ln/>
        </p:spPr>
      </p:sp>
      <p:sp>
        <p:nvSpPr>
          <p:cNvPr id="11" name="Text 8"/>
          <p:cNvSpPr/>
          <p:nvPr/>
        </p:nvSpPr>
        <p:spPr>
          <a:xfrm>
            <a:off x="624855" y="2641402"/>
            <a:ext cx="228525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Панировочные сухари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24855" y="2909664"/>
            <a:ext cx="4922490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Из свежего пшеничного хлеба первого сорта</a:t>
            </a:r>
            <a:endParaRPr lang="en-US" sz="950" dirty="0"/>
          </a:p>
        </p:txBody>
      </p:sp>
      <p:sp>
        <p:nvSpPr>
          <p:cNvPr id="13" name="Text 10"/>
          <p:cNvSpPr/>
          <p:nvPr/>
        </p:nvSpPr>
        <p:spPr>
          <a:xfrm>
            <a:off x="496119" y="3376389"/>
            <a:ext cx="4722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📍</a:t>
            </a:r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Республика Татарстан, Россия  |  </a:t>
            </a:r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🚛</a:t>
            </a:r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Производитель и экспортёр пищевой продукции</a:t>
            </a:r>
            <a:endParaRPr lang="en-US" sz="950" dirty="0"/>
          </a:p>
        </p:txBody>
      </p:sp>
      <p:sp>
        <p:nvSpPr>
          <p:cNvPr id="14" name="Text 11"/>
          <p:cNvSpPr/>
          <p:nvPr/>
        </p:nvSpPr>
        <p:spPr>
          <a:xfrm>
            <a:off x="682154" y="4052367"/>
            <a:ext cx="453672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Натуральное хлебное сырьё для пищевой промышленности и дистрибуции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496119" y="3912840"/>
            <a:ext cx="14288" cy="675977"/>
          </a:xfrm>
          <a:prstGeom prst="rect">
            <a:avLst/>
          </a:prstGeom>
          <a:solidFill>
            <a:srgbClr val="5E4CE6"/>
          </a:solidFill>
          <a:ln/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96370" y="325934"/>
            <a:ext cx="3751585" cy="333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0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Контактная информация</a:t>
            </a:r>
            <a:endParaRPr lang="en-US" sz="2050" dirty="0"/>
          </a:p>
        </p:txBody>
      </p:sp>
      <p:sp>
        <p:nvSpPr>
          <p:cNvPr id="4" name="Text 1"/>
          <p:cNvSpPr/>
          <p:nvPr/>
        </p:nvSpPr>
        <p:spPr>
          <a:xfrm>
            <a:off x="4991844" y="695623"/>
            <a:ext cx="2360637" cy="266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ООО «Булгар»</a:t>
            </a:r>
            <a:endParaRPr lang="en-US" sz="1650" dirty="0"/>
          </a:p>
        </p:txBody>
      </p:sp>
      <p:sp>
        <p:nvSpPr>
          <p:cNvPr id="5" name="Shape 2"/>
          <p:cNvSpPr/>
          <p:nvPr/>
        </p:nvSpPr>
        <p:spPr>
          <a:xfrm>
            <a:off x="3778672" y="1099468"/>
            <a:ext cx="2454548" cy="3718099"/>
          </a:xfrm>
          <a:prstGeom prst="roundRect">
            <a:avLst>
              <a:gd name="adj" fmla="val 3127"/>
            </a:avLst>
          </a:prstGeom>
          <a:solidFill>
            <a:srgbClr val="5E4CE6">
              <a:alpha val="9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3885233" y="1191071"/>
            <a:ext cx="2146399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Менеджер по продажам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3885233" y="1449214"/>
            <a:ext cx="2698626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👤</a:t>
            </a:r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pPr algn="l" indent="0" marL="0">
              <a:lnSpc>
                <a:spcPct val="124000"/>
              </a:lnSpc>
              <a:buNone/>
            </a:pPr>
            <a:r>
              <a:rPr lang="en-US" sz="800" b="1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Мусин Артём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3885233" y="1690167"/>
            <a:ext cx="2698626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📞</a:t>
            </a:r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pPr algn="l" indent="0" marL="0">
              <a:lnSpc>
                <a:spcPct val="124000"/>
              </a:lnSpc>
              <a:buNone/>
            </a:pPr>
            <a:r>
              <a:rPr lang="en-US" sz="800" b="1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+7 (963) 030-03-30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3885233" y="1931119"/>
            <a:ext cx="2698626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📧</a:t>
            </a:r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pPr algn="l" indent="0" marL="0">
              <a:lnSpc>
                <a:spcPct val="124000"/>
              </a:lnSpc>
              <a:buNone/>
            </a:pPr>
            <a:r>
              <a:rPr lang="en-US" sz="800" b="1" u="sng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a.f.musin@gmail.com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3885233" y="2172072"/>
            <a:ext cx="2698626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📍</a:t>
            </a:r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Республика Татарстан, Россия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6421264" y="1191071"/>
            <a:ext cx="2301106" cy="3330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Открыты к международному сотрудничеству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6421264" y="1615753"/>
            <a:ext cx="2301106" cy="7928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Мы готовы рассмотреть любые форматы партнёрства — от разовых поставок до долгосрочных контрактов. Свяжитесь с нами, чтобы обсудить условия и получить коммерческое предложение.</a:t>
            </a:r>
            <a:endParaRPr lang="en-US" sz="800" dirty="0"/>
          </a:p>
        </p:txBody>
      </p:sp>
      <p:sp>
        <p:nvSpPr>
          <p:cNvPr id="13" name="Shape 10"/>
          <p:cNvSpPr/>
          <p:nvPr/>
        </p:nvSpPr>
        <p:spPr>
          <a:xfrm>
            <a:off x="6421264" y="2511623"/>
            <a:ext cx="2301106" cy="729630"/>
          </a:xfrm>
          <a:prstGeom prst="roundRect">
            <a:avLst>
              <a:gd name="adj" fmla="val 6136"/>
            </a:avLst>
          </a:prstGeom>
          <a:solidFill>
            <a:srgbClr val="B6D6FC"/>
          </a:solidFill>
          <a:ln/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7825" y="2665884"/>
            <a:ext cx="133201" cy="106561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6767587" y="2629867"/>
            <a:ext cx="1848222" cy="4757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Для получения прайс-листа и образцов продукции — напишите или позвоните нашему менеджеру.</a:t>
            </a:r>
            <a:endParaRPr lang="en-US" sz="800" dirty="0"/>
          </a:p>
        </p:txBody>
      </p:sp>
      <p:sp>
        <p:nvSpPr>
          <p:cNvPr id="16" name="Shape 12"/>
          <p:cNvSpPr/>
          <p:nvPr/>
        </p:nvSpPr>
        <p:spPr>
          <a:xfrm>
            <a:off x="6421264" y="3344242"/>
            <a:ext cx="2301106" cy="639366"/>
          </a:xfrm>
          <a:prstGeom prst="roundRect">
            <a:avLst>
              <a:gd name="adj" fmla="val 7003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6532587" y="3455566"/>
            <a:ext cx="1859607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Сухой хлебный квас</a:t>
            </a:r>
            <a:endParaRPr lang="en-US" sz="1000" dirty="0"/>
          </a:p>
        </p:txBody>
      </p:sp>
      <p:sp>
        <p:nvSpPr>
          <p:cNvPr id="18" name="Text 14"/>
          <p:cNvSpPr/>
          <p:nvPr/>
        </p:nvSpPr>
        <p:spPr>
          <a:xfrm>
            <a:off x="6532587" y="3713708"/>
            <a:ext cx="2535659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1 157,53 USD / т</a:t>
            </a:r>
            <a:endParaRPr lang="en-US" sz="800" dirty="0"/>
          </a:p>
        </p:txBody>
      </p:sp>
      <p:sp>
        <p:nvSpPr>
          <p:cNvPr id="19" name="Shape 15"/>
          <p:cNvSpPr/>
          <p:nvPr/>
        </p:nvSpPr>
        <p:spPr>
          <a:xfrm>
            <a:off x="6421264" y="4075212"/>
            <a:ext cx="2301106" cy="639366"/>
          </a:xfrm>
          <a:prstGeom prst="roundRect">
            <a:avLst>
              <a:gd name="adj" fmla="val 7003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6532587" y="4186535"/>
            <a:ext cx="2028155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Панировочные сухари</a:t>
            </a:r>
            <a:endParaRPr lang="en-US" sz="1000" dirty="0"/>
          </a:p>
        </p:txBody>
      </p:sp>
      <p:sp>
        <p:nvSpPr>
          <p:cNvPr id="21" name="Text 17"/>
          <p:cNvSpPr/>
          <p:nvPr/>
        </p:nvSpPr>
        <p:spPr>
          <a:xfrm>
            <a:off x="6532587" y="4444678"/>
            <a:ext cx="2535659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1 157,53 USD / т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381967"/>
            <a:ext cx="4736529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О компании ООО «Булгар»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3925119" y="955551"/>
            <a:ext cx="472276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ООО «Булгар» — российский производитель пищевых ингредиентов на основе хлебного сырья. Компания специализируется на производстве сухого хлебного кваса, панировочных сухарей и поставках продукции для пищевой промышленности и дистрибьюторов.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3835822" y="1888927"/>
            <a:ext cx="2388691" cy="2872606"/>
          </a:xfrm>
          <a:prstGeom prst="roundRect">
            <a:avLst>
              <a:gd name="adj" fmla="val 3739"/>
            </a:avLst>
          </a:prstGeom>
          <a:solidFill>
            <a:srgbClr val="5E4CE6">
              <a:alpha val="9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3959796" y="2012900"/>
            <a:ext cx="207354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Опыт производства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3959796" y="2330723"/>
            <a:ext cx="2140744" cy="837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Сухой хлебный квас — с 2018 года</a:t>
            </a:r>
            <a:endParaRPr lang="en-US" sz="95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Панировочные сухари — с 2020 года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3959796" y="3291929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География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3959796" y="3609752"/>
            <a:ext cx="259794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📍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Республика Татарстан, Россия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6442546" y="2012900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Наши принципы</a:t>
            </a:r>
            <a:endParaRPr lang="en-US" sz="1200" dirty="0"/>
          </a:p>
        </p:txBody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89055" y="2352377"/>
            <a:ext cx="186035" cy="18603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845573" y="2346275"/>
            <a:ext cx="22642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Натуральное сырьё</a:t>
            </a:r>
            <a:endParaRPr lang="en-US" sz="950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89055" y="2978646"/>
            <a:ext cx="186035" cy="18603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845573" y="2972544"/>
            <a:ext cx="22642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Стабильное качество</a:t>
            </a:r>
            <a:endParaRPr lang="en-US" sz="95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89055" y="3604915"/>
            <a:ext cx="186035" cy="186035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845573" y="3598813"/>
            <a:ext cx="22642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Долгосрочное сотрудничество</a:t>
            </a:r>
            <a:endParaRPr lang="en-US" sz="950" dirty="0"/>
          </a:p>
        </p:txBody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89055" y="4231184"/>
            <a:ext cx="186035" cy="186035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6845573" y="4225082"/>
            <a:ext cx="180707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Экспортная ориентированность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03101" y="320799"/>
            <a:ext cx="3109168" cy="314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Сухой хлебный квас</a:t>
            </a:r>
            <a:endParaRPr lang="en-US" sz="1950" dirty="0"/>
          </a:p>
        </p:txBody>
      </p:sp>
      <p:sp>
        <p:nvSpPr>
          <p:cNvPr id="4" name="Text 1"/>
          <p:cNvSpPr/>
          <p:nvPr/>
        </p:nvSpPr>
        <p:spPr>
          <a:xfrm>
            <a:off x="403101" y="758503"/>
            <a:ext cx="4908798" cy="2921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Традиционный сухой хлебный квас производится из свежего ржано-пшеничного хлеба с добавлением ароматного ржаного солода.</a:t>
            </a:r>
            <a:endParaRPr lang="en-US" sz="750" dirty="0"/>
          </a:p>
        </p:txBody>
      </p:sp>
      <p:sp>
        <p:nvSpPr>
          <p:cNvPr id="5" name="Text 2"/>
          <p:cNvSpPr/>
          <p:nvPr/>
        </p:nvSpPr>
        <p:spPr>
          <a:xfrm>
            <a:off x="403101" y="1224632"/>
            <a:ext cx="1717030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Применение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403101" y="1474217"/>
            <a:ext cx="2331467" cy="752698"/>
          </a:xfrm>
          <a:prstGeom prst="roundRect">
            <a:avLst>
              <a:gd name="adj" fmla="val 5624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8620" y="1579736"/>
            <a:ext cx="302344" cy="302344"/>
          </a:xfrm>
          <a:prstGeom prst="roundRect">
            <a:avLst>
              <a:gd name="adj" fmla="val 18900420"/>
            </a:avLst>
          </a:prstGeom>
          <a:solidFill>
            <a:srgbClr val="5E4CE6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1741" y="1662857"/>
            <a:ext cx="136029" cy="13602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08620" y="1963936"/>
            <a:ext cx="1717030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Напитки</a:t>
            </a:r>
            <a:endParaRPr lang="en-US" sz="950" dirty="0"/>
          </a:p>
        </p:txBody>
      </p:sp>
      <p:sp>
        <p:nvSpPr>
          <p:cNvPr id="10" name="Shape 6"/>
          <p:cNvSpPr/>
          <p:nvPr/>
        </p:nvSpPr>
        <p:spPr>
          <a:xfrm>
            <a:off x="403101" y="2308771"/>
            <a:ext cx="2331467" cy="752698"/>
          </a:xfrm>
          <a:prstGeom prst="roundRect">
            <a:avLst>
              <a:gd name="adj" fmla="val 5624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508620" y="2414290"/>
            <a:ext cx="302344" cy="302344"/>
          </a:xfrm>
          <a:prstGeom prst="roundRect">
            <a:avLst>
              <a:gd name="adj" fmla="val 18900420"/>
            </a:avLst>
          </a:prstGeom>
          <a:solidFill>
            <a:srgbClr val="5E4CE6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1741" y="2497410"/>
            <a:ext cx="136029" cy="136029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08620" y="2798490"/>
            <a:ext cx="2280345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Пищевая промышленность</a:t>
            </a:r>
            <a:endParaRPr lang="en-US" sz="950" dirty="0"/>
          </a:p>
        </p:txBody>
      </p:sp>
      <p:sp>
        <p:nvSpPr>
          <p:cNvPr id="14" name="Shape 9"/>
          <p:cNvSpPr/>
          <p:nvPr/>
        </p:nvSpPr>
        <p:spPr>
          <a:xfrm>
            <a:off x="403101" y="3143324"/>
            <a:ext cx="2331467" cy="752698"/>
          </a:xfrm>
          <a:prstGeom prst="roundRect">
            <a:avLst>
              <a:gd name="adj" fmla="val 5624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508620" y="3248844"/>
            <a:ext cx="302344" cy="302344"/>
          </a:xfrm>
          <a:prstGeom prst="roundRect">
            <a:avLst>
              <a:gd name="adj" fmla="val 18900420"/>
            </a:avLst>
          </a:prstGeom>
          <a:solidFill>
            <a:srgbClr val="5E4CE6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1741" y="3331964"/>
            <a:ext cx="136029" cy="136029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508620" y="3633043"/>
            <a:ext cx="1717030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HoReCa</a:t>
            </a:r>
            <a:endParaRPr lang="en-US" sz="950" dirty="0"/>
          </a:p>
        </p:txBody>
      </p:sp>
      <p:sp>
        <p:nvSpPr>
          <p:cNvPr id="18" name="Shape 12"/>
          <p:cNvSpPr/>
          <p:nvPr/>
        </p:nvSpPr>
        <p:spPr>
          <a:xfrm>
            <a:off x="403101" y="3977878"/>
            <a:ext cx="2331467" cy="752698"/>
          </a:xfrm>
          <a:prstGeom prst="roundRect">
            <a:avLst>
              <a:gd name="adj" fmla="val 5624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19" name="Shape 13"/>
          <p:cNvSpPr/>
          <p:nvPr/>
        </p:nvSpPr>
        <p:spPr>
          <a:xfrm>
            <a:off x="508620" y="4083397"/>
            <a:ext cx="302344" cy="302344"/>
          </a:xfrm>
          <a:prstGeom prst="roundRect">
            <a:avLst>
              <a:gd name="adj" fmla="val 18900420"/>
            </a:avLst>
          </a:prstGeom>
          <a:solidFill>
            <a:srgbClr val="5E4CE6"/>
          </a:solidFill>
          <a:ln/>
        </p:spPr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1741" y="4166518"/>
            <a:ext cx="136029" cy="136029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508620" y="4467597"/>
            <a:ext cx="1717030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Ферментация</a:t>
            </a:r>
            <a:endParaRPr lang="en-US" sz="950" dirty="0"/>
          </a:p>
        </p:txBody>
      </p:sp>
      <p:sp>
        <p:nvSpPr>
          <p:cNvPr id="22" name="Shape 15"/>
          <p:cNvSpPr/>
          <p:nvPr/>
        </p:nvSpPr>
        <p:spPr>
          <a:xfrm>
            <a:off x="2912641" y="1142777"/>
            <a:ext cx="2476574" cy="3679924"/>
          </a:xfrm>
          <a:prstGeom prst="roundRect">
            <a:avLst>
              <a:gd name="adj" fmla="val 2930"/>
            </a:avLst>
          </a:prstGeom>
          <a:solidFill>
            <a:srgbClr val="5E4CE6">
              <a:alpha val="95000"/>
            </a:srgbClr>
          </a:solidFill>
          <a:ln/>
        </p:spPr>
      </p:sp>
      <p:sp>
        <p:nvSpPr>
          <p:cNvPr id="23" name="Text 16"/>
          <p:cNvSpPr/>
          <p:nvPr/>
        </p:nvSpPr>
        <p:spPr>
          <a:xfrm>
            <a:off x="3013397" y="1224632"/>
            <a:ext cx="1717030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Характеристики</a:t>
            </a:r>
            <a:endParaRPr lang="en-US" sz="950" dirty="0"/>
          </a:p>
        </p:txBody>
      </p:sp>
      <p:sp>
        <p:nvSpPr>
          <p:cNvPr id="24" name="Text 17"/>
          <p:cNvSpPr/>
          <p:nvPr/>
        </p:nvSpPr>
        <p:spPr>
          <a:xfrm>
            <a:off x="3013397" y="1463948"/>
            <a:ext cx="2732261" cy="1460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7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📦</a:t>
            </a:r>
            <a:pPr algn="l" indent="0" marL="0">
              <a:lnSpc>
                <a:spcPct val="121000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Трёхслойные бумажные мешки по 25 кг</a:t>
            </a:r>
            <a:endParaRPr lang="en-US" sz="750" dirty="0"/>
          </a:p>
        </p:txBody>
      </p:sp>
      <p:sp>
        <p:nvSpPr>
          <p:cNvPr id="25" name="Text 18"/>
          <p:cNvSpPr/>
          <p:nvPr/>
        </p:nvSpPr>
        <p:spPr>
          <a:xfrm>
            <a:off x="3013397" y="1683693"/>
            <a:ext cx="2732261" cy="1460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7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⏱</a:t>
            </a:r>
            <a:pPr algn="l" indent="0" marL="0">
              <a:lnSpc>
                <a:spcPct val="121000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Срок годности: </a:t>
            </a:r>
            <a:pPr algn="l" indent="0" marL="0">
              <a:lnSpc>
                <a:spcPct val="121000"/>
              </a:lnSpc>
              <a:buNone/>
            </a:pPr>
            <a:r>
              <a:rPr lang="en-US" sz="750" b="1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12 месяцев</a:t>
            </a:r>
            <a:endParaRPr lang="en-US" sz="750" dirty="0"/>
          </a:p>
        </p:txBody>
      </p:sp>
      <p:sp>
        <p:nvSpPr>
          <p:cNvPr id="26" name="Text 19"/>
          <p:cNvSpPr/>
          <p:nvPr/>
        </p:nvSpPr>
        <p:spPr>
          <a:xfrm>
            <a:off x="3013397" y="1903437"/>
            <a:ext cx="2732261" cy="1460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7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💰</a:t>
            </a:r>
            <a:pPr algn="l" indent="0" marL="0">
              <a:lnSpc>
                <a:spcPct val="121000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Экспортная цена: </a:t>
            </a:r>
            <a:pPr algn="l" indent="0" marL="0">
              <a:lnSpc>
                <a:spcPct val="121000"/>
              </a:lnSpc>
              <a:buNone/>
            </a:pPr>
            <a:r>
              <a:rPr lang="en-US" sz="750" b="1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1 157,53 USD / тонна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6393" y="435397"/>
            <a:ext cx="3599036" cy="333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Панировочные сухари</a:t>
            </a:r>
            <a:endParaRPr lang="en-US" sz="2050" dirty="0"/>
          </a:p>
        </p:txBody>
      </p:sp>
      <p:sp>
        <p:nvSpPr>
          <p:cNvPr id="4" name="Text 1"/>
          <p:cNvSpPr/>
          <p:nvPr/>
        </p:nvSpPr>
        <p:spPr>
          <a:xfrm>
            <a:off x="426393" y="905842"/>
            <a:ext cx="4862215" cy="3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Панировочные сухари производятся из свежего пшеничного хлеба первого сорта — идеальный ингредиент для широкого спектра пищевых производств.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426393" y="1417588"/>
            <a:ext cx="1963415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Области применения</a:t>
            </a:r>
            <a:endParaRPr lang="en-US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6393" y="1687116"/>
            <a:ext cx="266477" cy="26647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26393" y="2068041"/>
            <a:ext cx="2258318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Мясная промышленность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426393" y="2326184"/>
            <a:ext cx="2758306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Полуфабрикаты и готовые изделия</a:t>
            </a:r>
            <a:endParaRPr lang="en-US" sz="8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6393" y="2667967"/>
            <a:ext cx="266477" cy="26647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26393" y="3048893"/>
            <a:ext cx="1966094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Фастфуд и рестораны</a:t>
            </a:r>
            <a:endParaRPr lang="en-US" sz="1000" dirty="0"/>
          </a:p>
        </p:txBody>
      </p:sp>
      <p:sp>
        <p:nvSpPr>
          <p:cNvPr id="11" name="Text 6"/>
          <p:cNvSpPr/>
          <p:nvPr/>
        </p:nvSpPr>
        <p:spPr>
          <a:xfrm>
            <a:off x="426393" y="3307035"/>
            <a:ext cx="2758306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Ресторанный сектор и сети быстрого питания</a:t>
            </a:r>
            <a:endParaRPr lang="en-US" sz="8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6393" y="3648819"/>
            <a:ext cx="266477" cy="266477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26393" y="4029745"/>
            <a:ext cx="2260848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Замороженные продукты</a:t>
            </a:r>
            <a:endParaRPr lang="en-US" sz="1000" dirty="0"/>
          </a:p>
        </p:txBody>
      </p:sp>
      <p:sp>
        <p:nvSpPr>
          <p:cNvPr id="14" name="Text 8"/>
          <p:cNvSpPr/>
          <p:nvPr/>
        </p:nvSpPr>
        <p:spPr>
          <a:xfrm>
            <a:off x="426393" y="4287887"/>
            <a:ext cx="2301106" cy="3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Производство замороженных полуфабрикатов</a:t>
            </a:r>
            <a:endParaRPr lang="en-US" sz="800" dirty="0"/>
          </a:p>
        </p:txBody>
      </p:sp>
      <p:sp>
        <p:nvSpPr>
          <p:cNvPr id="15" name="Shape 9"/>
          <p:cNvSpPr/>
          <p:nvPr/>
        </p:nvSpPr>
        <p:spPr>
          <a:xfrm>
            <a:off x="2915543" y="1325984"/>
            <a:ext cx="2454548" cy="3382045"/>
          </a:xfrm>
          <a:prstGeom prst="roundRect">
            <a:avLst>
              <a:gd name="adj" fmla="val 3127"/>
            </a:avLst>
          </a:prstGeom>
          <a:solidFill>
            <a:srgbClr val="5E4CE6">
              <a:alpha val="95000"/>
            </a:srgbClr>
          </a:solidFill>
          <a:ln/>
        </p:spPr>
      </p:sp>
      <p:sp>
        <p:nvSpPr>
          <p:cNvPr id="16" name="Text 10"/>
          <p:cNvSpPr/>
          <p:nvPr/>
        </p:nvSpPr>
        <p:spPr>
          <a:xfrm>
            <a:off x="3022104" y="1417588"/>
            <a:ext cx="1789658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Характеристики</a:t>
            </a:r>
            <a:endParaRPr lang="en-US" sz="1000" dirty="0"/>
          </a:p>
        </p:txBody>
      </p:sp>
      <p:sp>
        <p:nvSpPr>
          <p:cNvPr id="17" name="Text 11"/>
          <p:cNvSpPr/>
          <p:nvPr/>
        </p:nvSpPr>
        <p:spPr>
          <a:xfrm>
            <a:off x="3022104" y="1675730"/>
            <a:ext cx="2698626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📦</a:t>
            </a:r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Трёхслойные бумажные мешки по 25 кг</a:t>
            </a:r>
            <a:endParaRPr lang="en-US" sz="800" dirty="0"/>
          </a:p>
        </p:txBody>
      </p:sp>
      <p:sp>
        <p:nvSpPr>
          <p:cNvPr id="18" name="Text 12"/>
          <p:cNvSpPr/>
          <p:nvPr/>
        </p:nvSpPr>
        <p:spPr>
          <a:xfrm>
            <a:off x="3022104" y="1916683"/>
            <a:ext cx="2698626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⏱</a:t>
            </a:r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Срок годности: </a:t>
            </a:r>
            <a:pPr algn="l" indent="0" marL="0">
              <a:lnSpc>
                <a:spcPct val="124000"/>
              </a:lnSpc>
              <a:buNone/>
            </a:pPr>
            <a:r>
              <a:rPr lang="en-US" sz="800" b="1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6 месяцев</a:t>
            </a:r>
            <a:endParaRPr lang="en-US" sz="800" dirty="0"/>
          </a:p>
        </p:txBody>
      </p:sp>
      <p:sp>
        <p:nvSpPr>
          <p:cNvPr id="19" name="Text 13"/>
          <p:cNvSpPr/>
          <p:nvPr/>
        </p:nvSpPr>
        <p:spPr>
          <a:xfrm>
            <a:off x="3022104" y="2157636"/>
            <a:ext cx="2698626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💰</a:t>
            </a:r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Экспортная цена: </a:t>
            </a:r>
            <a:pPr algn="l" indent="0" marL="0">
              <a:lnSpc>
                <a:spcPct val="124000"/>
              </a:lnSpc>
              <a:buNone/>
            </a:pPr>
            <a:r>
              <a:rPr lang="en-US" sz="800" b="1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1 157,53 USD / тонна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878610" y="441127"/>
            <a:ext cx="4215557" cy="3513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Производство и качество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878610" y="1047080"/>
            <a:ext cx="2270745" cy="3512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Производственные преимущества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3878610" y="1512912"/>
            <a:ext cx="2270745" cy="424755"/>
          </a:xfrm>
          <a:prstGeom prst="roundRect">
            <a:avLst>
              <a:gd name="adj" fmla="val 16146"/>
            </a:avLst>
          </a:prstGeom>
          <a:solidFill>
            <a:srgbClr val="FAFAFA">
              <a:alpha val="95000"/>
            </a:srgbClr>
          </a:solidFill>
          <a:ln w="14288">
            <a:solidFill>
              <a:srgbClr val="BDB8DF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3864322" y="1512912"/>
            <a:ext cx="57150" cy="424755"/>
          </a:xfrm>
          <a:prstGeom prst="roundRect">
            <a:avLst>
              <a:gd name="adj" fmla="val 82616"/>
            </a:avLst>
          </a:prstGeom>
          <a:solidFill>
            <a:srgbClr val="5E4CE6"/>
          </a:solidFill>
          <a:ln/>
        </p:spPr>
      </p:sp>
      <p:sp>
        <p:nvSpPr>
          <p:cNvPr id="7" name="Text 4"/>
          <p:cNvSpPr/>
          <p:nvPr/>
        </p:nvSpPr>
        <p:spPr>
          <a:xfrm>
            <a:off x="4048125" y="1639565"/>
            <a:ext cx="2431777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Собственное пищевое производство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3878610" y="2039541"/>
            <a:ext cx="2270745" cy="424755"/>
          </a:xfrm>
          <a:prstGeom prst="roundRect">
            <a:avLst>
              <a:gd name="adj" fmla="val 16146"/>
            </a:avLst>
          </a:prstGeom>
          <a:solidFill>
            <a:srgbClr val="FAFAFA">
              <a:alpha val="95000"/>
            </a:srgbClr>
          </a:solidFill>
          <a:ln w="14288">
            <a:solidFill>
              <a:srgbClr val="BDB8D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3864322" y="2039541"/>
            <a:ext cx="57150" cy="424755"/>
          </a:xfrm>
          <a:prstGeom prst="roundRect">
            <a:avLst>
              <a:gd name="adj" fmla="val 82616"/>
            </a:avLst>
          </a:prstGeom>
          <a:solidFill>
            <a:srgbClr val="5E4CE6"/>
          </a:solidFill>
          <a:ln/>
        </p:spPr>
      </p:sp>
      <p:sp>
        <p:nvSpPr>
          <p:cNvPr id="10" name="Text 7"/>
          <p:cNvSpPr/>
          <p:nvPr/>
        </p:nvSpPr>
        <p:spPr>
          <a:xfrm>
            <a:off x="4048125" y="2166193"/>
            <a:ext cx="2431777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Контроль качества сырья</a:t>
            </a:r>
            <a:endParaRPr lang="en-US" sz="850" dirty="0"/>
          </a:p>
        </p:txBody>
      </p:sp>
      <p:sp>
        <p:nvSpPr>
          <p:cNvPr id="11" name="Shape 8"/>
          <p:cNvSpPr/>
          <p:nvPr/>
        </p:nvSpPr>
        <p:spPr>
          <a:xfrm>
            <a:off x="3878610" y="2566169"/>
            <a:ext cx="2270745" cy="424755"/>
          </a:xfrm>
          <a:prstGeom prst="roundRect">
            <a:avLst>
              <a:gd name="adj" fmla="val 16146"/>
            </a:avLst>
          </a:prstGeom>
          <a:solidFill>
            <a:srgbClr val="FAFAFA">
              <a:alpha val="95000"/>
            </a:srgbClr>
          </a:solidFill>
          <a:ln w="14288">
            <a:solidFill>
              <a:srgbClr val="BDB8DF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864322" y="2566169"/>
            <a:ext cx="57150" cy="424755"/>
          </a:xfrm>
          <a:prstGeom prst="roundRect">
            <a:avLst>
              <a:gd name="adj" fmla="val 82616"/>
            </a:avLst>
          </a:prstGeom>
          <a:solidFill>
            <a:srgbClr val="5E4CE6"/>
          </a:solidFill>
          <a:ln/>
        </p:spPr>
      </p:sp>
      <p:sp>
        <p:nvSpPr>
          <p:cNvPr id="13" name="Text 10"/>
          <p:cNvSpPr/>
          <p:nvPr/>
        </p:nvSpPr>
        <p:spPr>
          <a:xfrm>
            <a:off x="4048125" y="2692822"/>
            <a:ext cx="2431777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Стабильность рецептуры</a:t>
            </a:r>
            <a:endParaRPr lang="en-US" sz="850" dirty="0"/>
          </a:p>
        </p:txBody>
      </p:sp>
      <p:sp>
        <p:nvSpPr>
          <p:cNvPr id="14" name="Shape 11"/>
          <p:cNvSpPr/>
          <p:nvPr/>
        </p:nvSpPr>
        <p:spPr>
          <a:xfrm>
            <a:off x="3878610" y="3092797"/>
            <a:ext cx="2270745" cy="424755"/>
          </a:xfrm>
          <a:prstGeom prst="roundRect">
            <a:avLst>
              <a:gd name="adj" fmla="val 16146"/>
            </a:avLst>
          </a:prstGeom>
          <a:solidFill>
            <a:srgbClr val="FAFAFA">
              <a:alpha val="95000"/>
            </a:srgbClr>
          </a:solidFill>
          <a:ln w="14288">
            <a:solidFill>
              <a:srgbClr val="BDB8DF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864322" y="3092797"/>
            <a:ext cx="57150" cy="424755"/>
          </a:xfrm>
          <a:prstGeom prst="roundRect">
            <a:avLst>
              <a:gd name="adj" fmla="val 82616"/>
            </a:avLst>
          </a:prstGeom>
          <a:solidFill>
            <a:srgbClr val="5E4CE6"/>
          </a:solidFill>
          <a:ln/>
        </p:spPr>
      </p:sp>
      <p:sp>
        <p:nvSpPr>
          <p:cNvPr id="16" name="Text 13"/>
          <p:cNvSpPr/>
          <p:nvPr/>
        </p:nvSpPr>
        <p:spPr>
          <a:xfrm>
            <a:off x="4048125" y="3219450"/>
            <a:ext cx="2431777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Склад рядом с производством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3878610" y="3632150"/>
            <a:ext cx="1862361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Контроль качества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3878610" y="3909640"/>
            <a:ext cx="2270745" cy="757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27000"/>
              </a:lnSpc>
              <a:buSzPct val="100000"/>
              <a:buChar char="•"/>
            </a:pPr>
            <a:r>
              <a:rPr lang="en-US" sz="8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Использование свежего хлебного сырья</a:t>
            </a:r>
            <a:endParaRPr lang="en-US" sz="850" dirty="0"/>
          </a:p>
          <a:p>
            <a:pPr algn="l" marL="342900" indent="-342900">
              <a:lnSpc>
                <a:spcPct val="127000"/>
              </a:lnSpc>
              <a:buSzPct val="100000"/>
              <a:buChar char="•"/>
            </a:pPr>
            <a:r>
              <a:rPr lang="en-US" sz="8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Соблюдение стандартов хранения</a:t>
            </a:r>
            <a:endParaRPr lang="en-US" sz="850" dirty="0"/>
          </a:p>
          <a:p>
            <a:pPr algn="l" marL="342900" indent="-342900">
              <a:lnSpc>
                <a:spcPct val="127000"/>
              </a:lnSpc>
              <a:buSzPct val="100000"/>
              <a:buChar char="•"/>
            </a:pPr>
            <a:r>
              <a:rPr lang="en-US" sz="8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Стабильные производственные партии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6428408" y="1047080"/>
            <a:ext cx="2418755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Сертификация продукции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6428408" y="1337295"/>
            <a:ext cx="2270745" cy="963588"/>
          </a:xfrm>
          <a:prstGeom prst="roundRect">
            <a:avLst>
              <a:gd name="adj" fmla="val 4900"/>
            </a:avLst>
          </a:prstGeom>
          <a:solidFill>
            <a:srgbClr val="B6FCB8"/>
          </a:solidFill>
          <a:ln/>
        </p:spPr>
      </p:sp>
      <p:pic>
        <p:nvPicPr>
          <p:cNvPr id="2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0773" y="1503164"/>
            <a:ext cx="140494" cy="112365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6793632" y="1467222"/>
            <a:ext cx="179315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Панировочные сухари</a:t>
            </a:r>
            <a:endParaRPr lang="en-US" sz="85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Декларация соответствия ЕАЭС</a:t>
            </a:r>
            <a:endParaRPr lang="en-US" sz="85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N RU Д-RU.РА01.В.24156/22</a:t>
            </a:r>
            <a:endParaRPr lang="en-US" sz="85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Действует до </a:t>
            </a:r>
            <a:pPr algn="l" indent="0" marL="0">
              <a:lnSpc>
                <a:spcPct val="1270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19.01.2027</a:t>
            </a:r>
            <a:endParaRPr lang="en-US" sz="850" dirty="0"/>
          </a:p>
        </p:txBody>
      </p:sp>
      <p:sp>
        <p:nvSpPr>
          <p:cNvPr id="23" name="Shape 19"/>
          <p:cNvSpPr/>
          <p:nvPr/>
        </p:nvSpPr>
        <p:spPr>
          <a:xfrm>
            <a:off x="6428408" y="2415480"/>
            <a:ext cx="2270745" cy="963588"/>
          </a:xfrm>
          <a:prstGeom prst="roundRect">
            <a:avLst>
              <a:gd name="adj" fmla="val 4900"/>
            </a:avLst>
          </a:prstGeom>
          <a:solidFill>
            <a:srgbClr val="B6FCB8"/>
          </a:solidFill>
          <a:ln/>
        </p:spPr>
      </p:sp>
      <p:pic>
        <p:nvPicPr>
          <p:cNvPr id="2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0773" y="2581349"/>
            <a:ext cx="140494" cy="112365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6793632" y="2545407"/>
            <a:ext cx="179315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Сухой хлебный квас</a:t>
            </a:r>
            <a:endParaRPr lang="en-US" sz="85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Декларация соответствия ЕАЭС</a:t>
            </a:r>
            <a:endParaRPr lang="en-US" sz="85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N RU Д-RU.РА03.В.84808/24</a:t>
            </a:r>
            <a:endParaRPr lang="en-US" sz="85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Действует до </a:t>
            </a:r>
            <a:pPr algn="l" indent="0" marL="0">
              <a:lnSpc>
                <a:spcPct val="1270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22.04.2029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10083" y="251296"/>
            <a:ext cx="2676376" cy="2422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Экспортные поставки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81483" y="604912"/>
            <a:ext cx="5323433" cy="255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2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10т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2091184" y="935757"/>
            <a:ext cx="1303958" cy="121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Минимальный заказ</a:t>
            </a:r>
            <a:endParaRPr lang="en-US" sz="750" dirty="0"/>
          </a:p>
        </p:txBody>
      </p:sp>
      <p:sp>
        <p:nvSpPr>
          <p:cNvPr id="6" name="Text 3"/>
          <p:cNvSpPr/>
          <p:nvPr/>
        </p:nvSpPr>
        <p:spPr>
          <a:xfrm>
            <a:off x="81483" y="1085850"/>
            <a:ext cx="5323433" cy="1007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6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Минимальный объём одной поставки</a:t>
            </a:r>
            <a:endParaRPr lang="en-US" sz="600" dirty="0"/>
          </a:p>
        </p:txBody>
      </p:sp>
      <p:sp>
        <p:nvSpPr>
          <p:cNvPr id="7" name="Text 4"/>
          <p:cNvSpPr/>
          <p:nvPr/>
        </p:nvSpPr>
        <p:spPr>
          <a:xfrm>
            <a:off x="81483" y="1322189"/>
            <a:ext cx="5323433" cy="255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2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30т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2144316" y="1653034"/>
            <a:ext cx="1197694" cy="121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В месяц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81483" y="1803127"/>
            <a:ext cx="5323433" cy="1007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6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Производственная мощность</a:t>
            </a:r>
            <a:endParaRPr lang="en-US" sz="600" dirty="0"/>
          </a:p>
        </p:txBody>
      </p:sp>
      <p:sp>
        <p:nvSpPr>
          <p:cNvPr id="10" name="Text 7"/>
          <p:cNvSpPr/>
          <p:nvPr/>
        </p:nvSpPr>
        <p:spPr>
          <a:xfrm>
            <a:off x="81483" y="2039466"/>
            <a:ext cx="5323433" cy="255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2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4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2144316" y="2370311"/>
            <a:ext cx="1197694" cy="121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Отгрузки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81483" y="2520404"/>
            <a:ext cx="5323433" cy="1007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6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До 4 отгрузок ежемесячно</a:t>
            </a:r>
            <a:endParaRPr lang="en-US" sz="600" dirty="0"/>
          </a:p>
        </p:txBody>
      </p:sp>
      <p:sp>
        <p:nvSpPr>
          <p:cNvPr id="13" name="Text 10"/>
          <p:cNvSpPr/>
          <p:nvPr/>
        </p:nvSpPr>
        <p:spPr>
          <a:xfrm>
            <a:off x="81483" y="2756743"/>
            <a:ext cx="5323433" cy="255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2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15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2144316" y="3087588"/>
            <a:ext cx="1197694" cy="121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Дней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81483" y="3237681"/>
            <a:ext cx="5323433" cy="1007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6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Срок после подтверждения заказа</a:t>
            </a:r>
            <a:endParaRPr lang="en-US" sz="600" dirty="0"/>
          </a:p>
        </p:txBody>
      </p:sp>
      <p:sp>
        <p:nvSpPr>
          <p:cNvPr id="16" name="Text 13"/>
          <p:cNvSpPr/>
          <p:nvPr/>
        </p:nvSpPr>
        <p:spPr>
          <a:xfrm>
            <a:off x="310083" y="3411066"/>
            <a:ext cx="1776785" cy="121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Форматы сотрудничества</a:t>
            </a:r>
            <a:endParaRPr lang="en-US" sz="750" dirty="0"/>
          </a:p>
        </p:txBody>
      </p:sp>
      <p:sp>
        <p:nvSpPr>
          <p:cNvPr id="17" name="Shape 14"/>
          <p:cNvSpPr/>
          <p:nvPr/>
        </p:nvSpPr>
        <p:spPr>
          <a:xfrm>
            <a:off x="310083" y="3604766"/>
            <a:ext cx="5094833" cy="285527"/>
          </a:xfrm>
          <a:prstGeom prst="roundRect">
            <a:avLst>
              <a:gd name="adj" fmla="val 11404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92311" y="3686994"/>
            <a:ext cx="1554584" cy="121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Регулярные поставки</a:t>
            </a:r>
            <a:endParaRPr lang="en-US" sz="750" dirty="0"/>
          </a:p>
        </p:txBody>
      </p:sp>
      <p:sp>
        <p:nvSpPr>
          <p:cNvPr id="19" name="Shape 16"/>
          <p:cNvSpPr/>
          <p:nvPr/>
        </p:nvSpPr>
        <p:spPr>
          <a:xfrm>
            <a:off x="310083" y="3938736"/>
            <a:ext cx="5094833" cy="285527"/>
          </a:xfrm>
          <a:prstGeom prst="roundRect">
            <a:avLst>
              <a:gd name="adj" fmla="val 11404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392311" y="4020964"/>
            <a:ext cx="1768897" cy="121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Долгосрочные контракты</a:t>
            </a:r>
            <a:endParaRPr lang="en-US" sz="750" dirty="0"/>
          </a:p>
        </p:txBody>
      </p:sp>
      <p:sp>
        <p:nvSpPr>
          <p:cNvPr id="21" name="Shape 18"/>
          <p:cNvSpPr/>
          <p:nvPr/>
        </p:nvSpPr>
        <p:spPr>
          <a:xfrm>
            <a:off x="310083" y="4272707"/>
            <a:ext cx="5094833" cy="285527"/>
          </a:xfrm>
          <a:prstGeom prst="roundRect">
            <a:avLst>
              <a:gd name="adj" fmla="val 11404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392311" y="4354934"/>
            <a:ext cx="1869728" cy="121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Поставки под дистрибуцию</a:t>
            </a:r>
            <a:endParaRPr lang="en-US" sz="750" dirty="0"/>
          </a:p>
        </p:txBody>
      </p:sp>
      <p:sp>
        <p:nvSpPr>
          <p:cNvPr id="23" name="Shape 20"/>
          <p:cNvSpPr/>
          <p:nvPr/>
        </p:nvSpPr>
        <p:spPr>
          <a:xfrm>
            <a:off x="310083" y="4606677"/>
            <a:ext cx="5094833" cy="285527"/>
          </a:xfrm>
          <a:prstGeom prst="roundRect">
            <a:avLst>
              <a:gd name="adj" fmla="val 11404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392311" y="4688904"/>
            <a:ext cx="1479352" cy="121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B2B сотрудничество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91257"/>
            <a:ext cx="5452914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Логистические преимущества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06822" y="1464841"/>
            <a:ext cx="4103191" cy="2787328"/>
          </a:xfrm>
          <a:prstGeom prst="roundRect">
            <a:avLst>
              <a:gd name="adj" fmla="val 3204"/>
            </a:avLst>
          </a:prstGeom>
          <a:solidFill>
            <a:srgbClr val="5E4CE6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30796" y="1588815"/>
            <a:ext cx="282803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Расположение производства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30796" y="1906637"/>
            <a:ext cx="431244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📍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6 км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от федеральной трассы М7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530796" y="2216721"/>
            <a:ext cx="431244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📍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40 км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от города Ижевск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530796" y="2585665"/>
            <a:ext cx="3855244" cy="9302"/>
          </a:xfrm>
          <a:prstGeom prst="rect">
            <a:avLst/>
          </a:prstGeom>
          <a:solidFill>
            <a:srgbClr val="FFFFFF">
              <a:alpha val="50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530796" y="2765450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Преимущества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30796" y="3083272"/>
            <a:ext cx="3855244" cy="6821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Удобная автомобильная логистика</a:t>
            </a:r>
            <a:endParaRPr lang="en-US" sz="95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Оптимальные сроки доставки</a:t>
            </a:r>
            <a:endParaRPr lang="en-US" sz="95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Доступ к экспортным транспортным маршрутам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728046" y="1588815"/>
            <a:ext cx="330264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Возможные направления экспорта</a:t>
            </a:r>
            <a:endParaRPr lang="en-US" sz="1200" dirty="0"/>
          </a:p>
        </p:txBody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28046" y="1922190"/>
            <a:ext cx="3924598" cy="2190452"/>
          </a:xfrm>
          <a:prstGeom prst="rect">
            <a:avLst/>
          </a:prstGeom>
        </p:spPr>
      </p:pic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8046" y="1922190"/>
            <a:ext cx="3924598" cy="219045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832101" y="277862"/>
            <a:ext cx="3572694" cy="314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Коммерческие условия</a:t>
            </a:r>
            <a:endParaRPr lang="en-US" sz="1950" dirty="0"/>
          </a:p>
        </p:txBody>
      </p:sp>
      <p:sp>
        <p:nvSpPr>
          <p:cNvPr id="4" name="Text 1"/>
          <p:cNvSpPr/>
          <p:nvPr/>
        </p:nvSpPr>
        <p:spPr>
          <a:xfrm>
            <a:off x="3832101" y="625525"/>
            <a:ext cx="1717030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Условия оплаты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3832101" y="1056903"/>
            <a:ext cx="2413471" cy="865733"/>
          </a:xfrm>
          <a:prstGeom prst="roundRect">
            <a:avLst>
              <a:gd name="adj" fmla="val 7922"/>
            </a:avLst>
          </a:prstGeom>
          <a:solidFill>
            <a:srgbClr val="FAFAFA">
              <a:alpha val="95000"/>
            </a:srgbClr>
          </a:solidFill>
          <a:ln w="14288">
            <a:solidFill>
              <a:srgbClr val="BDB8DF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3832101" y="1042615"/>
            <a:ext cx="2413471" cy="57150"/>
          </a:xfrm>
          <a:prstGeom prst="roundRect">
            <a:avLst>
              <a:gd name="adj" fmla="val 74070"/>
            </a:avLst>
          </a:prstGeom>
          <a:solidFill>
            <a:srgbClr val="5E4CE6"/>
          </a:solidFill>
          <a:ln/>
        </p:spPr>
      </p:sp>
      <p:sp>
        <p:nvSpPr>
          <p:cNvPr id="7" name="Shape 4"/>
          <p:cNvSpPr/>
          <p:nvPr/>
        </p:nvSpPr>
        <p:spPr>
          <a:xfrm>
            <a:off x="4887627" y="905768"/>
            <a:ext cx="302344" cy="302344"/>
          </a:xfrm>
          <a:prstGeom prst="roundRect">
            <a:avLst>
              <a:gd name="adj" fmla="val 189023"/>
            </a:avLst>
          </a:prstGeom>
          <a:solidFill>
            <a:srgbClr val="5E4CE6"/>
          </a:solidFill>
          <a:ln/>
        </p:spPr>
      </p:sp>
      <p:sp>
        <p:nvSpPr>
          <p:cNvPr id="8" name="Text 5"/>
          <p:cNvSpPr/>
          <p:nvPr/>
        </p:nvSpPr>
        <p:spPr>
          <a:xfrm>
            <a:off x="4749738" y="981373"/>
            <a:ext cx="349523" cy="15113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1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3947145" y="1308869"/>
            <a:ext cx="1717030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100% предоплата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3947145" y="1515442"/>
            <a:ext cx="2183383" cy="2921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Для первых поставок — полная предоплата для обеспечения надёжности сотрудничества</a:t>
            </a:r>
            <a:endParaRPr lang="en-US" sz="750" dirty="0"/>
          </a:p>
        </p:txBody>
      </p:sp>
      <p:sp>
        <p:nvSpPr>
          <p:cNvPr id="11" name="Shape 8"/>
          <p:cNvSpPr/>
          <p:nvPr/>
        </p:nvSpPr>
        <p:spPr>
          <a:xfrm>
            <a:off x="6327428" y="1056903"/>
            <a:ext cx="2413471" cy="865733"/>
          </a:xfrm>
          <a:prstGeom prst="roundRect">
            <a:avLst>
              <a:gd name="adj" fmla="val 7922"/>
            </a:avLst>
          </a:prstGeom>
          <a:solidFill>
            <a:srgbClr val="FAFAFA">
              <a:alpha val="95000"/>
            </a:srgbClr>
          </a:solidFill>
          <a:ln w="14288">
            <a:solidFill>
              <a:srgbClr val="BDB8DF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327428" y="1042615"/>
            <a:ext cx="2413471" cy="57150"/>
          </a:xfrm>
          <a:prstGeom prst="roundRect">
            <a:avLst>
              <a:gd name="adj" fmla="val 74070"/>
            </a:avLst>
          </a:prstGeom>
          <a:solidFill>
            <a:srgbClr val="5E4CE6"/>
          </a:solidFill>
          <a:ln/>
        </p:spPr>
      </p:sp>
      <p:sp>
        <p:nvSpPr>
          <p:cNvPr id="13" name="Shape 10"/>
          <p:cNvSpPr/>
          <p:nvPr/>
        </p:nvSpPr>
        <p:spPr>
          <a:xfrm>
            <a:off x="7382954" y="905768"/>
            <a:ext cx="302344" cy="302344"/>
          </a:xfrm>
          <a:prstGeom prst="roundRect">
            <a:avLst>
              <a:gd name="adj" fmla="val 189023"/>
            </a:avLst>
          </a:prstGeom>
          <a:solidFill>
            <a:srgbClr val="5E4CE6"/>
          </a:solidFill>
          <a:ln/>
        </p:spPr>
      </p:sp>
      <p:sp>
        <p:nvSpPr>
          <p:cNvPr id="14" name="Text 11"/>
          <p:cNvSpPr/>
          <p:nvPr/>
        </p:nvSpPr>
        <p:spPr>
          <a:xfrm>
            <a:off x="7245065" y="981373"/>
            <a:ext cx="349523" cy="15113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2</a:t>
            </a:r>
            <a:endParaRPr lang="en-US" sz="950" dirty="0"/>
          </a:p>
        </p:txBody>
      </p:sp>
      <p:sp>
        <p:nvSpPr>
          <p:cNvPr id="15" name="Text 12"/>
          <p:cNvSpPr/>
          <p:nvPr/>
        </p:nvSpPr>
        <p:spPr>
          <a:xfrm>
            <a:off x="6442472" y="1308869"/>
            <a:ext cx="1717030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50% / 50%</a:t>
            </a:r>
            <a:endParaRPr lang="en-US" sz="950" dirty="0"/>
          </a:p>
        </p:txBody>
      </p:sp>
      <p:sp>
        <p:nvSpPr>
          <p:cNvPr id="16" name="Text 13"/>
          <p:cNvSpPr/>
          <p:nvPr/>
        </p:nvSpPr>
        <p:spPr>
          <a:xfrm>
            <a:off x="6442472" y="1515442"/>
            <a:ext cx="2183383" cy="2921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50% предоплата и 50% после получения товара — стандартные условия</a:t>
            </a:r>
            <a:endParaRPr lang="en-US" sz="750" dirty="0"/>
          </a:p>
        </p:txBody>
      </p:sp>
      <p:sp>
        <p:nvSpPr>
          <p:cNvPr id="17" name="Shape 14"/>
          <p:cNvSpPr/>
          <p:nvPr/>
        </p:nvSpPr>
        <p:spPr>
          <a:xfrm>
            <a:off x="3832101" y="2155627"/>
            <a:ext cx="4908798" cy="719658"/>
          </a:xfrm>
          <a:prstGeom prst="roundRect">
            <a:avLst>
              <a:gd name="adj" fmla="val 9530"/>
            </a:avLst>
          </a:prstGeom>
          <a:solidFill>
            <a:srgbClr val="FAFAFA">
              <a:alpha val="95000"/>
            </a:srgbClr>
          </a:solidFill>
          <a:ln w="14288">
            <a:solidFill>
              <a:srgbClr val="BDB8D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3832101" y="2141339"/>
            <a:ext cx="4908798" cy="57150"/>
          </a:xfrm>
          <a:prstGeom prst="roundRect">
            <a:avLst>
              <a:gd name="adj" fmla="val 74070"/>
            </a:avLst>
          </a:prstGeom>
          <a:solidFill>
            <a:srgbClr val="5E4CE6"/>
          </a:solidFill>
          <a:ln/>
        </p:spPr>
      </p:sp>
      <p:sp>
        <p:nvSpPr>
          <p:cNvPr id="19" name="Shape 16"/>
          <p:cNvSpPr/>
          <p:nvPr/>
        </p:nvSpPr>
        <p:spPr>
          <a:xfrm>
            <a:off x="6135328" y="2004492"/>
            <a:ext cx="302344" cy="302344"/>
          </a:xfrm>
          <a:prstGeom prst="roundRect">
            <a:avLst>
              <a:gd name="adj" fmla="val 189023"/>
            </a:avLst>
          </a:prstGeom>
          <a:solidFill>
            <a:srgbClr val="5E4CE6"/>
          </a:solidFill>
          <a:ln/>
        </p:spPr>
      </p:sp>
      <p:sp>
        <p:nvSpPr>
          <p:cNvPr id="20" name="Text 17"/>
          <p:cNvSpPr/>
          <p:nvPr/>
        </p:nvSpPr>
        <p:spPr>
          <a:xfrm>
            <a:off x="5997439" y="2080096"/>
            <a:ext cx="349523" cy="15113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3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3947145" y="2407593"/>
            <a:ext cx="1775817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Отсрочка до 14 дней</a:t>
            </a:r>
            <a:endParaRPr lang="en-US" sz="950" dirty="0"/>
          </a:p>
        </p:txBody>
      </p:sp>
      <p:sp>
        <p:nvSpPr>
          <p:cNvPr id="22" name="Text 19"/>
          <p:cNvSpPr/>
          <p:nvPr/>
        </p:nvSpPr>
        <p:spPr>
          <a:xfrm>
            <a:off x="3947145" y="2614166"/>
            <a:ext cx="5135910" cy="1460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Для постоянных партнёров — гибкие условия с отсрочкой платежа</a:t>
            </a:r>
            <a:endParaRPr lang="en-US" sz="750" dirty="0"/>
          </a:p>
        </p:txBody>
      </p:sp>
      <p:sp>
        <p:nvSpPr>
          <p:cNvPr id="23" name="Text 20"/>
          <p:cNvSpPr/>
          <p:nvPr/>
        </p:nvSpPr>
        <p:spPr>
          <a:xfrm>
            <a:off x="3832101" y="2998068"/>
            <a:ext cx="2077417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Дополнительные услуги</a:t>
            </a:r>
            <a:endParaRPr lang="en-US" sz="950" dirty="0"/>
          </a:p>
        </p:txBody>
      </p:sp>
      <p:sp>
        <p:nvSpPr>
          <p:cNvPr id="24" name="Shape 21"/>
          <p:cNvSpPr/>
          <p:nvPr/>
        </p:nvSpPr>
        <p:spPr>
          <a:xfrm>
            <a:off x="3832101" y="3278312"/>
            <a:ext cx="2413471" cy="752698"/>
          </a:xfrm>
          <a:prstGeom prst="roundRect">
            <a:avLst>
              <a:gd name="adj" fmla="val 5624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3937620" y="3383831"/>
            <a:ext cx="302344" cy="302344"/>
          </a:xfrm>
          <a:prstGeom prst="roundRect">
            <a:avLst>
              <a:gd name="adj" fmla="val 18900420"/>
            </a:avLst>
          </a:prstGeom>
          <a:solidFill>
            <a:srgbClr val="5E4CE6"/>
          </a:solidFill>
          <a:ln/>
        </p:spPr>
      </p:sp>
      <p:pic>
        <p:nvPicPr>
          <p:cNvPr id="2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20741" y="3466951"/>
            <a:ext cx="136029" cy="136029"/>
          </a:xfrm>
          <a:prstGeom prst="rect">
            <a:avLst/>
          </a:prstGeom>
        </p:spPr>
      </p:pic>
      <p:sp>
        <p:nvSpPr>
          <p:cNvPr id="27" name="Text 23"/>
          <p:cNvSpPr/>
          <p:nvPr/>
        </p:nvSpPr>
        <p:spPr>
          <a:xfrm>
            <a:off x="3937620" y="3768030"/>
            <a:ext cx="2289051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Консультации по хранению</a:t>
            </a:r>
            <a:endParaRPr lang="en-US" sz="950" dirty="0"/>
          </a:p>
        </p:txBody>
      </p:sp>
      <p:sp>
        <p:nvSpPr>
          <p:cNvPr id="28" name="Shape 24"/>
          <p:cNvSpPr/>
          <p:nvPr/>
        </p:nvSpPr>
        <p:spPr>
          <a:xfrm>
            <a:off x="6327428" y="3278312"/>
            <a:ext cx="2413471" cy="752698"/>
          </a:xfrm>
          <a:prstGeom prst="roundRect">
            <a:avLst>
              <a:gd name="adj" fmla="val 5624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29" name="Shape 25"/>
          <p:cNvSpPr/>
          <p:nvPr/>
        </p:nvSpPr>
        <p:spPr>
          <a:xfrm>
            <a:off x="6432947" y="3383831"/>
            <a:ext cx="302344" cy="302344"/>
          </a:xfrm>
          <a:prstGeom prst="roundRect">
            <a:avLst>
              <a:gd name="adj" fmla="val 18900420"/>
            </a:avLst>
          </a:prstGeom>
          <a:solidFill>
            <a:srgbClr val="5E4CE6"/>
          </a:solidFill>
          <a:ln/>
        </p:spPr>
      </p:sp>
      <p:pic>
        <p:nvPicPr>
          <p:cNvPr id="3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16067" y="3466951"/>
            <a:ext cx="136029" cy="136029"/>
          </a:xfrm>
          <a:prstGeom prst="rect">
            <a:avLst/>
          </a:prstGeom>
        </p:spPr>
      </p:pic>
      <p:sp>
        <p:nvSpPr>
          <p:cNvPr id="31" name="Text 26"/>
          <p:cNvSpPr/>
          <p:nvPr/>
        </p:nvSpPr>
        <p:spPr>
          <a:xfrm>
            <a:off x="6432947" y="3768030"/>
            <a:ext cx="2144539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Сопровождение экспорта</a:t>
            </a:r>
            <a:endParaRPr lang="en-US" sz="950" dirty="0"/>
          </a:p>
        </p:txBody>
      </p:sp>
      <p:sp>
        <p:nvSpPr>
          <p:cNvPr id="32" name="Shape 27"/>
          <p:cNvSpPr/>
          <p:nvPr/>
        </p:nvSpPr>
        <p:spPr>
          <a:xfrm>
            <a:off x="3832101" y="4112865"/>
            <a:ext cx="4908798" cy="752698"/>
          </a:xfrm>
          <a:prstGeom prst="roundRect">
            <a:avLst>
              <a:gd name="adj" fmla="val 5624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33" name="Shape 28"/>
          <p:cNvSpPr/>
          <p:nvPr/>
        </p:nvSpPr>
        <p:spPr>
          <a:xfrm>
            <a:off x="3937620" y="4218384"/>
            <a:ext cx="302344" cy="302344"/>
          </a:xfrm>
          <a:prstGeom prst="roundRect">
            <a:avLst>
              <a:gd name="adj" fmla="val 18900420"/>
            </a:avLst>
          </a:prstGeom>
          <a:solidFill>
            <a:srgbClr val="5E4CE6"/>
          </a:solidFill>
          <a:ln/>
        </p:spPr>
      </p:sp>
      <p:pic>
        <p:nvPicPr>
          <p:cNvPr id="34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20741" y="4301505"/>
            <a:ext cx="136029" cy="136029"/>
          </a:xfrm>
          <a:prstGeom prst="rect">
            <a:avLst/>
          </a:prstGeom>
        </p:spPr>
      </p:pic>
      <p:sp>
        <p:nvSpPr>
          <p:cNvPr id="35" name="Text 29"/>
          <p:cNvSpPr/>
          <p:nvPr/>
        </p:nvSpPr>
        <p:spPr>
          <a:xfrm>
            <a:off x="3937620" y="4602584"/>
            <a:ext cx="3240509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Гибкие условия для постоянных клиентов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85875" y="293787"/>
            <a:ext cx="5132487" cy="26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Почему партнёры выбирают ООО «Булгар»</a:t>
            </a:r>
            <a:endParaRPr lang="en-US" sz="1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85875" y="666229"/>
            <a:ext cx="208359" cy="20835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564184" y="666229"/>
            <a:ext cx="1523851" cy="130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Натуральное сырьё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1564184" y="830014"/>
            <a:ext cx="3430042" cy="11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en-US" sz="6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Только свежее хлебное сырьё без искусственных добавок</a:t>
            </a:r>
            <a:endParaRPr lang="en-US" sz="6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06975" y="666229"/>
            <a:ext cx="208359" cy="20835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885283" y="666229"/>
            <a:ext cx="1627138" cy="130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Стабильное качество</a:t>
            </a:r>
            <a:endParaRPr lang="en-US" sz="800" dirty="0"/>
          </a:p>
        </p:txBody>
      </p:sp>
      <p:sp>
        <p:nvSpPr>
          <p:cNvPr id="8" name="Text 4"/>
          <p:cNvSpPr/>
          <p:nvPr/>
        </p:nvSpPr>
        <p:spPr>
          <a:xfrm>
            <a:off x="4885283" y="830014"/>
            <a:ext cx="3430042" cy="11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en-US" sz="6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Контроль на каждом этапе производства</a:t>
            </a:r>
            <a:endParaRPr lang="en-US" sz="6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85875" y="1053480"/>
            <a:ext cx="208359" cy="20835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564184" y="1053480"/>
            <a:ext cx="1722983" cy="130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Экспортная готовность</a:t>
            </a:r>
            <a:endParaRPr lang="en-US" sz="800" dirty="0"/>
          </a:p>
        </p:txBody>
      </p:sp>
      <p:sp>
        <p:nvSpPr>
          <p:cNvPr id="11" name="Text 6"/>
          <p:cNvSpPr/>
          <p:nvPr/>
        </p:nvSpPr>
        <p:spPr>
          <a:xfrm>
            <a:off x="1564184" y="1217265"/>
            <a:ext cx="3430042" cy="11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en-US" sz="6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Сертифицированная продукция, готовая к международным поставкам</a:t>
            </a:r>
            <a:endParaRPr lang="en-US" sz="6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06975" y="1053480"/>
            <a:ext cx="208359" cy="208359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885283" y="1053480"/>
            <a:ext cx="1828874" cy="130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Конкурентная стоимость</a:t>
            </a:r>
            <a:endParaRPr lang="en-US" sz="800" dirty="0"/>
          </a:p>
        </p:txBody>
      </p:sp>
      <p:sp>
        <p:nvSpPr>
          <p:cNvPr id="14" name="Text 8"/>
          <p:cNvSpPr/>
          <p:nvPr/>
        </p:nvSpPr>
        <p:spPr>
          <a:xfrm>
            <a:off x="4885283" y="1217265"/>
            <a:ext cx="3430042" cy="11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en-US" sz="6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Выгодные цены при высоком качестве продукции</a:t>
            </a:r>
            <a:endParaRPr lang="en-US" sz="65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85875" y="1440731"/>
            <a:ext cx="208359" cy="208359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1564184" y="1440731"/>
            <a:ext cx="1507182" cy="130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Удобная логистика</a:t>
            </a:r>
            <a:endParaRPr lang="en-US" sz="800" dirty="0"/>
          </a:p>
        </p:txBody>
      </p:sp>
      <p:sp>
        <p:nvSpPr>
          <p:cNvPr id="17" name="Text 10"/>
          <p:cNvSpPr/>
          <p:nvPr/>
        </p:nvSpPr>
        <p:spPr>
          <a:xfrm>
            <a:off x="1564184" y="1604516"/>
            <a:ext cx="3430042" cy="11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en-US" sz="6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Близость к федеральным трассам и транспортным маршрутам</a:t>
            </a:r>
            <a:endParaRPr lang="en-US" sz="650" dirty="0"/>
          </a:p>
        </p:txBody>
      </p:sp>
      <p:pic>
        <p:nvPicPr>
          <p:cNvPr id="18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06975" y="1440731"/>
            <a:ext cx="208359" cy="208359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4885283" y="1440731"/>
            <a:ext cx="1498997" cy="130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Гибкие условия</a:t>
            </a:r>
            <a:endParaRPr lang="en-US" sz="800" dirty="0"/>
          </a:p>
        </p:txBody>
      </p:sp>
      <p:sp>
        <p:nvSpPr>
          <p:cNvPr id="20" name="Text 12"/>
          <p:cNvSpPr/>
          <p:nvPr/>
        </p:nvSpPr>
        <p:spPr>
          <a:xfrm>
            <a:off x="4885283" y="1604516"/>
            <a:ext cx="2972842" cy="2229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1000"/>
              </a:lnSpc>
              <a:buNone/>
            </a:pPr>
            <a:r>
              <a:rPr lang="en-US" sz="6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Индивидуальный подход для импортёров, дистрибьюторов и производителей</a:t>
            </a:r>
            <a:endParaRPr lang="en-US" sz="650" dirty="0"/>
          </a:p>
        </p:txBody>
      </p:sp>
      <p:sp>
        <p:nvSpPr>
          <p:cNvPr id="21" name="Text 13"/>
          <p:cNvSpPr/>
          <p:nvPr/>
        </p:nvSpPr>
        <p:spPr>
          <a:xfrm>
            <a:off x="1285875" y="1911400"/>
            <a:ext cx="1498997" cy="130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Наши клиенты</a:t>
            </a:r>
            <a:endParaRPr lang="en-US" sz="800" dirty="0"/>
          </a:p>
        </p:txBody>
      </p:sp>
      <p:sp>
        <p:nvSpPr>
          <p:cNvPr id="22" name="Shape 14"/>
          <p:cNvSpPr/>
          <p:nvPr/>
        </p:nvSpPr>
        <p:spPr>
          <a:xfrm>
            <a:off x="1285875" y="2125563"/>
            <a:ext cx="333375" cy="500062"/>
          </a:xfrm>
          <a:prstGeom prst="roundRect">
            <a:avLst>
              <a:gd name="adj" fmla="val 360000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pic>
        <p:nvPicPr>
          <p:cNvPr id="23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390055" y="2313087"/>
            <a:ext cx="125016" cy="125016"/>
          </a:xfrm>
          <a:prstGeom prst="rect">
            <a:avLst/>
          </a:prstGeom>
        </p:spPr>
      </p:pic>
      <p:sp>
        <p:nvSpPr>
          <p:cNvPr id="24" name="Text 15"/>
          <p:cNvSpPr/>
          <p:nvPr/>
        </p:nvSpPr>
        <p:spPr>
          <a:xfrm>
            <a:off x="1675209" y="2208907"/>
            <a:ext cx="6640116" cy="11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en-US" sz="6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Импортёры</a:t>
            </a:r>
            <a:endParaRPr lang="en-US" sz="650" dirty="0"/>
          </a:p>
        </p:txBody>
      </p:sp>
      <p:sp>
        <p:nvSpPr>
          <p:cNvPr id="25" name="Shape 16"/>
          <p:cNvSpPr/>
          <p:nvPr/>
        </p:nvSpPr>
        <p:spPr>
          <a:xfrm>
            <a:off x="1285875" y="2681585"/>
            <a:ext cx="333375" cy="500062"/>
          </a:xfrm>
          <a:prstGeom prst="roundRect">
            <a:avLst>
              <a:gd name="adj" fmla="val 360000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pic>
        <p:nvPicPr>
          <p:cNvPr id="26" name="Image 7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390055" y="2869109"/>
            <a:ext cx="125016" cy="125016"/>
          </a:xfrm>
          <a:prstGeom prst="rect">
            <a:avLst/>
          </a:prstGeom>
        </p:spPr>
      </p:pic>
      <p:sp>
        <p:nvSpPr>
          <p:cNvPr id="27" name="Text 17"/>
          <p:cNvSpPr/>
          <p:nvPr/>
        </p:nvSpPr>
        <p:spPr>
          <a:xfrm>
            <a:off x="1675209" y="2764929"/>
            <a:ext cx="6640116" cy="11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en-US" sz="6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Дистрибьюторы</a:t>
            </a:r>
            <a:endParaRPr lang="en-US" sz="650" dirty="0"/>
          </a:p>
        </p:txBody>
      </p:sp>
      <p:sp>
        <p:nvSpPr>
          <p:cNvPr id="28" name="Shape 18"/>
          <p:cNvSpPr/>
          <p:nvPr/>
        </p:nvSpPr>
        <p:spPr>
          <a:xfrm>
            <a:off x="1285875" y="3237607"/>
            <a:ext cx="333375" cy="500062"/>
          </a:xfrm>
          <a:prstGeom prst="roundRect">
            <a:avLst>
              <a:gd name="adj" fmla="val 360000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pic>
        <p:nvPicPr>
          <p:cNvPr id="29" name="Image 8" descr="preencoded.png">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390055" y="3425130"/>
            <a:ext cx="125016" cy="125016"/>
          </a:xfrm>
          <a:prstGeom prst="rect">
            <a:avLst/>
          </a:prstGeom>
        </p:spPr>
      </p:pic>
      <p:sp>
        <p:nvSpPr>
          <p:cNvPr id="30" name="Text 19"/>
          <p:cNvSpPr/>
          <p:nvPr/>
        </p:nvSpPr>
        <p:spPr>
          <a:xfrm>
            <a:off x="1675209" y="3320951"/>
            <a:ext cx="6640116" cy="11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en-US" sz="6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Производители продуктов питания</a:t>
            </a:r>
            <a:endParaRPr lang="en-US" sz="650" dirty="0"/>
          </a:p>
        </p:txBody>
      </p:sp>
      <p:sp>
        <p:nvSpPr>
          <p:cNvPr id="31" name="Shape 20"/>
          <p:cNvSpPr/>
          <p:nvPr/>
        </p:nvSpPr>
        <p:spPr>
          <a:xfrm>
            <a:off x="1285875" y="3793629"/>
            <a:ext cx="333375" cy="500062"/>
          </a:xfrm>
          <a:prstGeom prst="roundRect">
            <a:avLst>
              <a:gd name="adj" fmla="val 360000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pic>
        <p:nvPicPr>
          <p:cNvPr id="32" name="Image 9" descr="preencoded.png">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390055" y="3981152"/>
            <a:ext cx="125016" cy="125016"/>
          </a:xfrm>
          <a:prstGeom prst="rect">
            <a:avLst/>
          </a:prstGeom>
        </p:spPr>
      </p:pic>
      <p:sp>
        <p:nvSpPr>
          <p:cNvPr id="33" name="Text 21"/>
          <p:cNvSpPr/>
          <p:nvPr/>
        </p:nvSpPr>
        <p:spPr>
          <a:xfrm>
            <a:off x="1675209" y="3876973"/>
            <a:ext cx="6640116" cy="11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en-US" sz="6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HoReCa</a:t>
            </a:r>
            <a:endParaRPr lang="en-US" sz="650" dirty="0"/>
          </a:p>
        </p:txBody>
      </p:sp>
      <p:sp>
        <p:nvSpPr>
          <p:cNvPr id="34" name="Shape 22"/>
          <p:cNvSpPr/>
          <p:nvPr/>
        </p:nvSpPr>
        <p:spPr>
          <a:xfrm>
            <a:off x="1285875" y="4349651"/>
            <a:ext cx="333375" cy="500062"/>
          </a:xfrm>
          <a:prstGeom prst="roundRect">
            <a:avLst>
              <a:gd name="adj" fmla="val 360000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pic>
        <p:nvPicPr>
          <p:cNvPr id="35" name="Image 10" descr="preencoded.png">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390055" y="4537174"/>
            <a:ext cx="125016" cy="125016"/>
          </a:xfrm>
          <a:prstGeom prst="rect">
            <a:avLst/>
          </a:prstGeom>
        </p:spPr>
      </p:pic>
      <p:sp>
        <p:nvSpPr>
          <p:cNvPr id="36" name="Text 23"/>
          <p:cNvSpPr/>
          <p:nvPr/>
        </p:nvSpPr>
        <p:spPr>
          <a:xfrm>
            <a:off x="1675209" y="4432995"/>
            <a:ext cx="6640116" cy="11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en-US" sz="6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Торговые сети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2026-05-18T09:45:44Z</dcterms:created>
  <dcterms:modified xsi:type="dcterms:W3CDTF">2026-05-18T09:45:44Z</dcterms:modified>
</cp:coreProperties>
</file>