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autoCompressPictures="0" embedTrueTypeFonts="true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1695" cy="6858000"/>
  <p:notesSz cx="6858000" cy="12191695"/>
  <p:embeddedFontLst>
    <p:embeddedFont>
      <p:font typeface="Syne"/>
      <p:regular r:id="rId201314"/>
    </p:embeddedFont>
    <p:embeddedFont>
      <p:font typeface="Syne Medium"/>
      <p:regular r:id="rId201315"/>
    </p:embeddedFont>
    <p:embeddedFont>
      <p:font typeface="Syne SemiBold"/>
      <p:regular r:id="rId201316"/>
    </p:embeddedFont>
    <p:embeddedFont>
      <p:font typeface="Syne Bold"/>
      <p:regular r:id="rId201317"/>
    </p:embeddedFont>
    <p:embeddedFont>
      <p:font typeface="Syne ExtraBold"/>
      <p:regular r:id="rId20131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01314" Target="fonts/201314.fntdata" Type="http://schemas.openxmlformats.org/officeDocument/2006/relationships/font"/><Relationship Id="rId201315" Target="fonts/201315.fntdata" Type="http://schemas.openxmlformats.org/officeDocument/2006/relationships/font"/><Relationship Id="rId201316" Target="fonts/201316.fntdata" Type="http://schemas.openxmlformats.org/officeDocument/2006/relationships/font"/><Relationship Id="rId201317" Target="fonts/201317.fntdata" Type="http://schemas.openxmlformats.org/officeDocument/2006/relationships/font"/><Relationship Id="rId201318" Target="fonts/201318.fntdata" Type="http://schemas.openxmlformats.org/officeDocument/2006/relationships/font"/><Relationship Id="rId201319" Target="fonts/201319.fntdata" Type="http://schemas.openxmlformats.org/officeDocument/2006/relationships/font"/><Relationship Id="rId201320" Target="fonts/201320.fntdata" Type="http://schemas.openxmlformats.org/officeDocument/2006/relationships/font"/><Relationship Id="rId201321" Target="fonts/201321.fntdata" Type="http://schemas.openxmlformats.org/officeDocument/2006/relationships/font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3.png"/><Relationship Id="rId8" Type="http://schemas.openxmlformats.org/officeDocument/2006/relationships/image" Target="../media/image-4-4.sv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image" Target="../media/image-6-2.png"/><Relationship Id="rId5" Type="http://schemas.openxmlformats.org/officeDocument/2006/relationships/image" Target="../media/image-6-3.svg"/><Relationship Id="rId6" Type="http://schemas.openxmlformats.org/officeDocument/2006/relationships/image" Target="../media/image-6-2.png"/><Relationship Id="rId7" Type="http://schemas.openxmlformats.org/officeDocument/2006/relationships/image" Target="../media/image-6-3.sv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2110284"/>
            <a:ext cx="6296860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70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Мягкие окна для экспорта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5233360" y="3575050"/>
            <a:ext cx="629686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Надёжные ПВХ-решения российского производства — для застройщиков индивидуального жилья по всему миру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5233360" y="4392513"/>
            <a:ext cx="2165395" cy="355203"/>
          </a:xfrm>
          <a:prstGeom prst="roundRect">
            <a:avLst>
              <a:gd name="adj" fmla="val 17880"/>
            </a:avLst>
          </a:prstGeom>
          <a:noFill/>
          <a:ln/>
          <a:effectLst>
            <a:outerShdw sx="100000" sy="100000" kx="0" ky="0" algn="bl" rotWithShape="0" blurRad="101600" dist="50800" dir="16200000">
              <a:srgbClr val="a9f00f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346765" y="4449167"/>
            <a:ext cx="2548171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50" dirty="0">
                <a:solidFill>
                  <a:srgbClr val="A9F00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ЭКСПОРТНАЯ КОЛЛЕКЦИЯ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951905"/>
            <a:ext cx="4626157" cy="502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1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О компании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5233360" y="1795264"/>
            <a:ext cx="2617821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Производство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5233360" y="2182813"/>
            <a:ext cx="2952478" cy="950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Современная ремесленная мастерская. Собственные линии сварки. Контроль качества на каждом этапе.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5233360" y="3270250"/>
            <a:ext cx="3267489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География деятельности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5233360" y="3657798"/>
            <a:ext cx="2952478" cy="1426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Поставки в страны СНГ, Ближнего Востока, Центральной Азии. Опыт работы с международными логистическими цепочками и таможенным оформлением пока отсутствует.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8584092" y="1812330"/>
            <a:ext cx="2952478" cy="1222375"/>
          </a:xfrm>
          <a:prstGeom prst="roundRect">
            <a:avLst>
              <a:gd name="adj" fmla="val 5520"/>
            </a:avLst>
          </a:prstGeom>
          <a:solidFill>
            <a:srgbClr val="152025">
              <a:alpha val="95000"/>
            </a:srgbClr>
          </a:solidFill>
          <a:ln w="19050">
            <a:solidFill>
              <a:srgbClr val="6D912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763773" y="1992015"/>
            <a:ext cx="2008236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Год основания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8763773" y="2379563"/>
            <a:ext cx="2593116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Более 3 лет на рынке мягких светопрозрачных конструкций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8584092" y="3171230"/>
            <a:ext cx="2952478" cy="1222375"/>
          </a:xfrm>
          <a:prstGeom prst="roundRect">
            <a:avLst>
              <a:gd name="adj" fmla="val 5520"/>
            </a:avLst>
          </a:prstGeom>
          <a:solidFill>
            <a:srgbClr val="152025">
              <a:alpha val="95000"/>
            </a:srgbClr>
          </a:solidFill>
          <a:ln w="1905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763773" y="3350915"/>
            <a:ext cx="2008236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Мощность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8763773" y="3738463"/>
            <a:ext cx="2593116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До 2 000 кв. м. готовой продукции в год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8584092" y="4530130"/>
            <a:ext cx="2952478" cy="1222375"/>
          </a:xfrm>
          <a:prstGeom prst="roundRect">
            <a:avLst>
              <a:gd name="adj" fmla="val 5520"/>
            </a:avLst>
          </a:prstGeom>
          <a:solidFill>
            <a:srgbClr val="152025">
              <a:alpha val="95000"/>
            </a:srgbClr>
          </a:solidFill>
          <a:ln w="19050">
            <a:solidFill>
              <a:srgbClr val="6D912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763773" y="4709815"/>
            <a:ext cx="2008236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Экспорт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8763773" y="5097363"/>
            <a:ext cx="2593116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Активные поставки </a:t>
            </a:r>
            <a:pPr algn="l" indent="0" marL="0">
              <a:lnSpc>
                <a:spcPct val="123000"/>
              </a:lnSpc>
              <a:buNone/>
            </a:pPr>
            <a:r>
              <a:rPr lang="en-US" sz="125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планируются.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75" y="947341"/>
            <a:ext cx="5956647" cy="561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500" dirty="0">
                <a:solidFill>
                  <a:srgbClr val="F0F4F1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Почему выбирают нас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661475" y="1849636"/>
            <a:ext cx="11478330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Российское производство — это прозрачная цена, прямой контакт и высокое качество без наценки посредников.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61475" y="2321620"/>
            <a:ext cx="10868745" cy="3588941"/>
          </a:xfrm>
          <a:prstGeom prst="roundRect">
            <a:avLst>
              <a:gd name="adj" fmla="val 2101"/>
            </a:avLst>
          </a:prstGeom>
          <a:noFill/>
          <a:ln w="635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47505" y="2436614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Параметр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3561467" y="2436614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Наша компания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275429" y="2436614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Китайские аналоги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989391" y="2436614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Европейские бренды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47505" y="2940348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Цена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561467" y="2940348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Конкурентная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275429" y="2940348"/>
            <a:ext cx="2354997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Низкая, но нестабильная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989391" y="2940348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❌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Высокая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47505" y="3724176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Срок поставки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561467" y="3724176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20-45 дней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275429" y="3724176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45–90 дней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989391" y="3724176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30–60 дней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847505" y="4227909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Индивидуальные размеры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561467" y="4227909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Да, без ограничений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275429" y="4227909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Ограниченно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989391" y="4227909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Да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847505" y="4731643"/>
            <a:ext cx="2354997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Техподдержка на русском/English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561467" y="4731643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Да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275429" y="4731643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❌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Ограниченно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989391" y="4731643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Частично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47505" y="5515471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Гарантия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3561467" y="5515471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5 лет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275429" y="5515471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1–2 года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8989391" y="5515471"/>
            <a:ext cx="2964582" cy="280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3–5 лет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1593552"/>
            <a:ext cx="6125315" cy="44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Продукция: мягкие окна ПВХ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5233360" y="2302272"/>
            <a:ext cx="3174524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Ключевые характеристики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5233360" y="2629991"/>
            <a:ext cx="2975496" cy="1339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marL="223520" indent="-223520">
              <a:lnSpc>
                <a:spcPct val="117000"/>
              </a:lnSpc>
              <a:buSzPct val="100000"/>
              <a:buChar char="•"/>
            </a:pPr>
            <a:r>
              <a:rPr lang="en-US" sz="11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Толщина плёнки: 0,7 мм</a:t>
            </a:r>
            <a:endParaRPr lang="en-US" sz="1100" dirty="0"/>
          </a:p>
          <a:p>
            <a:pPr algn="l" marL="223520" indent="-223520">
              <a:lnSpc>
                <a:spcPct val="117000"/>
              </a:lnSpc>
              <a:buSzPct val="100000"/>
              <a:buChar char="•"/>
            </a:pPr>
            <a:r>
              <a:rPr lang="en-US" sz="11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Светопропускание: до 95%</a:t>
            </a:r>
            <a:endParaRPr lang="en-US" sz="1100" dirty="0"/>
          </a:p>
          <a:p>
            <a:pPr algn="l" marL="223520" indent="-223520">
              <a:lnSpc>
                <a:spcPct val="117000"/>
              </a:lnSpc>
              <a:buSzPct val="100000"/>
              <a:buChar char="•"/>
            </a:pPr>
            <a:r>
              <a:rPr lang="en-US" sz="11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Диапазон температур: −40°C до +70°C</a:t>
            </a:r>
            <a:endParaRPr lang="en-US" sz="1100" dirty="0"/>
          </a:p>
          <a:p>
            <a:pPr algn="l" marL="223520" indent="-223520">
              <a:lnSpc>
                <a:spcPct val="117000"/>
              </a:lnSpc>
              <a:buSzPct val="100000"/>
              <a:buChar char="•"/>
            </a:pPr>
            <a:r>
              <a:rPr lang="en-US" sz="11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Устойчивость к УФ, осадкам, ветровым нагрузкам</a:t>
            </a:r>
            <a:endParaRPr lang="en-US" sz="1100" dirty="0"/>
          </a:p>
          <a:p>
            <a:pPr algn="l" marL="223520" indent="-223520">
              <a:lnSpc>
                <a:spcPct val="117000"/>
              </a:lnSpc>
              <a:buSzPct val="100000"/>
              <a:buChar char="•"/>
            </a:pPr>
            <a:r>
              <a:rPr lang="en-US" sz="11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Ширина полотна: до 2,2 м без стыков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5233360" y="4089003"/>
            <a:ext cx="2975496" cy="1055886"/>
          </a:xfrm>
          <a:prstGeom prst="roundRect">
            <a:avLst>
              <a:gd name="adj" fmla="val 5639"/>
            </a:avLst>
          </a:prstGeom>
          <a:solidFill>
            <a:srgbClr val="183A13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041" y="4288135"/>
            <a:ext cx="177200" cy="1416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693922" y="4220071"/>
            <a:ext cx="2373253" cy="793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7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Продукция соответствует международным стандартам качества и прошла независимые испытания на износостойкость.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8561074" y="2302272"/>
            <a:ext cx="2381587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Применение</a:t>
            </a:r>
            <a:endParaRPr lang="en-US" sz="13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2025" y="2624237"/>
            <a:ext cx="2994545" cy="56425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740854" y="2643287"/>
            <a:ext cx="183778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Террасы и веранды</a:t>
            </a: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8740854" y="2971006"/>
            <a:ext cx="2795716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17000"/>
              </a:lnSpc>
              <a:buNone/>
            </a:pPr>
            <a:r>
              <a:rPr lang="en-US" sz="11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Остекление без несущих конструкций</a:t>
            </a:r>
            <a:endParaRPr lang="en-US" sz="11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2025" y="3363020"/>
            <a:ext cx="2994545" cy="76269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740854" y="3382070"/>
            <a:ext cx="1796807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Беседки и перголы</a:t>
            </a:r>
            <a:endParaRPr lang="en-US" sz="1350" dirty="0"/>
          </a:p>
        </p:txBody>
      </p:sp>
      <p:sp>
        <p:nvSpPr>
          <p:cNvPr id="15" name="Text 9"/>
          <p:cNvSpPr/>
          <p:nvPr/>
        </p:nvSpPr>
        <p:spPr>
          <a:xfrm>
            <a:off x="8740854" y="3709789"/>
            <a:ext cx="2795716" cy="396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7000"/>
              </a:lnSpc>
              <a:buNone/>
            </a:pPr>
            <a:r>
              <a:rPr lang="en-US" sz="11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Защита от осадков с сохранением вида и обзора</a:t>
            </a:r>
            <a:endParaRPr lang="en-US" sz="11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2025" y="4300240"/>
            <a:ext cx="2994545" cy="564257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8740854" y="4319290"/>
            <a:ext cx="181000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Балконы и лоджии</a:t>
            </a:r>
            <a:endParaRPr lang="en-US" sz="1350" dirty="0"/>
          </a:p>
        </p:txBody>
      </p:sp>
      <p:sp>
        <p:nvSpPr>
          <p:cNvPr id="18" name="Text 11"/>
          <p:cNvSpPr/>
          <p:nvPr/>
        </p:nvSpPr>
        <p:spPr>
          <a:xfrm>
            <a:off x="8740854" y="4647009"/>
            <a:ext cx="2795716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17000"/>
              </a:lnSpc>
              <a:buNone/>
            </a:pPr>
            <a:r>
              <a:rPr lang="en-US" sz="11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Лёгкий монтаж, доступная цена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9809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75" y="550862"/>
            <a:ext cx="5633599" cy="534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350" dirty="0">
                <a:solidFill>
                  <a:srgbClr val="F0F4F1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Технологии и ноу-хау</a:t>
            </a:r>
            <a:endParaRPr lang="en-US" sz="3350" dirty="0"/>
          </a:p>
        </p:txBody>
      </p:sp>
      <p:sp>
        <p:nvSpPr>
          <p:cNvPr id="4" name="Text 1"/>
          <p:cNvSpPr/>
          <p:nvPr/>
        </p:nvSpPr>
        <p:spPr>
          <a:xfrm>
            <a:off x="661475" y="1473002"/>
            <a:ext cx="2748886" cy="267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650" dirty="0">
                <a:solidFill>
                  <a:srgbClr val="F0F4F1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УФ-стабилизация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661475" y="1895277"/>
            <a:ext cx="2939679" cy="7825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3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Формула защиты от пожелтения — прозрачность сохраняется на весь срок гарантии.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61475" y="2832695"/>
            <a:ext cx="2939679" cy="5347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650" dirty="0">
                <a:solidFill>
                  <a:srgbClr val="F0F4F1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Изготовление по размерам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661475" y="3522365"/>
            <a:ext cx="2939679" cy="1043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3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Производство под любые нестандартные проёмы — без минимального заказа по размерам.</a:t>
            </a:r>
            <a:endParaRPr lang="en-US" sz="13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06" y="1492448"/>
            <a:ext cx="2618813" cy="4640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646410"/>
            <a:ext cx="5098724" cy="561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50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Гарантия и сервис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5233360" y="1275755"/>
            <a:ext cx="3091777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Наши обязательства</a:t>
            </a:r>
            <a:endParaRPr lang="en-US" sz="17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3360" y="1812131"/>
            <a:ext cx="6296860" cy="13527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539840" y="2017018"/>
            <a:ext cx="2244570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5 лет гарантии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5539840" y="2399804"/>
            <a:ext cx="5785499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На все изделия, включая фурнитуру и плёнку — в условиях нормальной эксплуатации.</a:t>
            </a:r>
            <a:endParaRPr lang="en-US" sz="14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360" y="3335437"/>
            <a:ext cx="6296860" cy="13527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39840" y="3540323"/>
            <a:ext cx="2975893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Оперативная поддержка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5539840" y="3923109"/>
            <a:ext cx="5785499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Ответ менеджера в течение 2 часов. Видеоконсультации для монтажников на объекте.</a:t>
            </a:r>
            <a:endParaRPr lang="en-US" sz="14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3360" y="4858742"/>
            <a:ext cx="6296860" cy="135274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539840" y="5063629"/>
            <a:ext cx="2244570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Запасные части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5539840" y="5446415"/>
            <a:ext cx="5785499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Склад комплектующих с отправкой в течение 24 часов по всему миру.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75" y="1206897"/>
            <a:ext cx="4626157" cy="502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1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Свяжитесь с нами</a:t>
            </a:r>
            <a:endParaRPr lang="en-US" sz="3150" dirty="0"/>
          </a:p>
        </p:txBody>
      </p:sp>
      <p:sp>
        <p:nvSpPr>
          <p:cNvPr id="3" name="Shape 1"/>
          <p:cNvSpPr/>
          <p:nvPr/>
        </p:nvSpPr>
        <p:spPr>
          <a:xfrm>
            <a:off x="545789" y="1913731"/>
            <a:ext cx="3780636" cy="3737273"/>
          </a:xfrm>
          <a:prstGeom prst="roundRect">
            <a:avLst>
              <a:gd name="adj" fmla="val 3095"/>
            </a:avLst>
          </a:prstGeom>
          <a:solidFill>
            <a:srgbClr val="26A688">
              <a:alpha val="9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706420" y="2050256"/>
            <a:ext cx="3289019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Контактная информация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06420" y="2437805"/>
            <a:ext cx="3459374" cy="1453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✉</a:t>
            </a:r>
            <a:pPr algn="l" indent="0" marL="0">
              <a:lnSpc>
                <a:spcPct val="123000"/>
              </a:lnSpc>
              <a:spcAft>
                <a:spcPts val="950"/>
              </a:spcAft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kamalievir@mail.ru</a:t>
            </a:r>
            <a:endParaRPr lang="en-US" sz="1250" dirty="0"/>
          </a:p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📞</a:t>
            </a:r>
            <a:pPr algn="l" indent="0" marL="0">
              <a:lnSpc>
                <a:spcPct val="123000"/>
              </a:lnSpc>
              <a:spcAft>
                <a:spcPts val="950"/>
              </a:spcAft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+7 9061185558</a:t>
            </a:r>
            <a:endParaRPr lang="en-US" sz="1250" dirty="0"/>
          </a:p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📍</a:t>
            </a:r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Россия, Республика Татарстан, Альметьевский район, пгт Нижняя Мактама, ул. Советская, д. 3а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706420" y="4084836"/>
            <a:ext cx="3459374" cy="19050"/>
          </a:xfrm>
          <a:prstGeom prst="roundRect">
            <a:avLst>
              <a:gd name="adj" fmla="val 59999"/>
            </a:avLst>
          </a:prstGeom>
          <a:solidFill>
            <a:srgbClr val="000000">
              <a:alpha val="5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06420" y="4297561"/>
            <a:ext cx="3459374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i="1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Ответим в течение 2 рабочих часов. Говорим на русском и английском.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4608993" y="2050256"/>
            <a:ext cx="6927478" cy="34642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43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Готовы обсудить ваш проект, рассчитать стоимость и организовать пробную поставку.</a:t>
            </a:r>
            <a:endParaRPr lang="en-US" sz="4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2026-07-04T19:23:25Z</dcterms:created>
  <dcterms:modified xsi:type="dcterms:W3CDTF">2026-07-04T19:23:25Z</dcterms:modified>
</cp:coreProperties>
</file>