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60" r:id="rId5"/>
    <p:sldId id="264" r:id="rId6"/>
    <p:sldId id="261" r:id="rId7"/>
    <p:sldId id="273" r:id="rId8"/>
    <p:sldId id="272" r:id="rId9"/>
    <p:sldId id="266" r:id="rId10"/>
    <p:sldId id="263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41C"/>
    <a:srgbClr val="F5960B"/>
    <a:srgbClr val="FDC70A"/>
    <a:srgbClr val="CA7B08"/>
    <a:srgbClr val="CD532D"/>
    <a:srgbClr val="FCE28B"/>
    <a:srgbClr val="FFF9DD"/>
    <a:srgbClr val="FEE789"/>
    <a:srgbClr val="FCCB28"/>
    <a:srgbClr val="FDE4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0" y="-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976B4-C2E7-484C-9A65-EB35912C90D9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322D5-696F-4A50-A772-D7C934E60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23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322D5-696F-4A50-A772-D7C934E6037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15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CB9F5-8B70-AFCE-14E5-2A17B3C2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2B4E1A-33F5-0A02-670D-5304C5D8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A2745E-6049-040D-127C-1616C3DC2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41149-994C-1DAA-55D0-F42A3162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1C910D-4B8B-6110-C2FB-8B3399485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9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8C4B5-4800-AFB6-0DA2-403A7BF0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B5A9A0-47A0-9042-60C3-5FC2155DE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AE3E4F-8B1F-9821-884B-37C2FEC2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85231-3EDC-7F8B-1ECD-90149FF9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704BAC-77F3-7BE1-615A-7744C66B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613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7AB2AA7-50FC-9F01-33DE-A7481BAD5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7E0AA4-3A34-7147-4DE8-4878394C2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A2E8FA-B214-4BDD-D96A-7F7508A8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65077-D8A4-55CB-2ECD-E6C10AF6E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04B1F1-C4A3-2F6F-1501-7FE43F49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24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D47FC-3F5B-BE59-16DD-B2AF0CCA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C3DDF9-1571-2372-EE67-93511A458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324187-3B09-34E8-F5EC-3EEB1E8B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7C5892-2C8A-F005-0061-36A2F6EA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09E366-2703-6177-4BDC-8F434A32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72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D0300-14B8-3667-6060-F3DB68EC9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CBF0E0-199D-98E7-C847-03DA96260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2F8D4D-DB96-ED74-58FD-7978E1137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C5471D-5A84-2B16-CC53-D82199FF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E3D49C-B205-0514-2AAE-394D81C7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6045E-1297-45E1-59B8-D403E64D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3BE04D-93F2-4733-6ED3-2AC8303255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C64258-E780-9E4E-96E5-350F7C22A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618FBB-F90D-2FEF-EE2D-E53A9162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3C6871-C8CB-0CA6-4523-966FA23C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B96F05-2C7C-CA83-F278-BB144DE6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5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97C05-7A09-7FB1-538A-204DA583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5C6C77-3B14-1211-8B4F-1A9E79F0F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25648A-3AFB-1608-569C-5E5DDF860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B2B3678-42F7-AF68-780E-A04955538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72C6B77-DDD4-118C-D5A5-2534838CF7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BE24F81-05ED-1F08-9EA6-95514FE8F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1E657E0-1C33-E0EC-300A-C7E2FFA7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8501B4B-E51A-77BC-3C46-60080B90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95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3E107-F6B9-3C8F-8CE2-7612E7E3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8FF38B-863D-4E8C-BC40-C8C92F58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518684-FFE3-CF7A-AD00-7D7D33B7B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23324C-71CE-0E01-5BC3-08553332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02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B71FFC6-0677-E75D-C58C-3BC17E57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9F1B1D-A6AA-FB0E-FEF3-C6930E959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658AEC-E33A-9291-992F-F7B5D5BB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90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B7B4C-3F64-6F62-13CE-E655615FA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D1096-B90B-3DCE-9221-089FB97A1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72E681-584F-AACD-A3DE-D0DB61693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644619-D75E-B2D6-0669-CD96D39F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878484-48DB-08A4-F1D3-3D0BF7F8E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B3697E-1FFA-4C82-80A6-79B30B3A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0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D4B32-9EFF-AB96-B922-BDCAE988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7D2538-E492-3D33-71D3-A9FC166AA0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22C247-AF6A-9E73-8FD3-6593A41D0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279AB1-04BB-73A8-0CD2-B89132EB4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A9C88E-23A0-AA5E-8311-B8314A940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387C0B-FE4D-33BD-826A-B3D4AF9C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1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66FA8-A1FD-5651-2F5E-BA5C34F3A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651C98-C4B0-E5E6-906F-D8556386E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1531A0-DCB1-0113-C418-7B818C10A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C1AF4-885F-40D7-A587-4A391FC4E6C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D68EA-3BC0-B3D4-0EBB-0C19CEB92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8E0B5-4FBB-7363-CBC7-7DC42F0A2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02FDF3-0F25-4A14-9FE2-E064A5DD2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88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FF080F-B3AD-2C17-A9AF-6860D8E0B0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39B5AE1-BAB3-939E-5722-63747936D0E8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EF80DBEC-AEB4-70AC-C6E3-ACFD3C66E76A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12" name="Шестиугольник 11">
                <a:extLst>
                  <a:ext uri="{FF2B5EF4-FFF2-40B4-BE49-F238E27FC236}">
                    <a16:creationId xmlns:a16="http://schemas.microsoft.com/office/drawing/2014/main" id="{4FFD3729-0F11-2504-311A-47DCB69EBEB3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AA2D7E33-69ED-5DB9-2839-C5412671A10E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BFD8F5CE-5EB1-18ED-7B50-C1FFBD756E0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A9E4258C-9B18-DE03-CDE8-C710A56E0F17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15" name="Шестиугольник 14">
                <a:extLst>
                  <a:ext uri="{FF2B5EF4-FFF2-40B4-BE49-F238E27FC236}">
                    <a16:creationId xmlns:a16="http://schemas.microsoft.com/office/drawing/2014/main" id="{C7A60FCC-ED12-2293-B105-E33C2D3A7E2A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84BF94ED-BC13-6B38-F7B1-D2F4EE2B6049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5685A14A-5F23-F683-5135-8F9C06BE1534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DE00DF47-58BD-6278-2D04-40EC42B1D3CB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A212E037-F130-53F4-B83B-805D217C9DA3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99CBC861-4B57-1CE3-AEAC-BD667BA09E5C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FB89D617-822D-A4D8-6159-D26AC79E9479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42A0E091-B386-8F1B-C03C-87C4D1E9E12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9" name="Шестиугольник 28">
                <a:extLst>
                  <a:ext uri="{FF2B5EF4-FFF2-40B4-BE49-F238E27FC236}">
                    <a16:creationId xmlns:a16="http://schemas.microsoft.com/office/drawing/2014/main" id="{95238735-6730-5568-3145-E95467189456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CE4F31CF-5D2D-0ADE-D889-159127F34716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664EA31B-4E81-3444-A37C-20ADCE5DA92A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FFD52A99-9C07-9996-8C8F-92B8C8B306E9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2B414E43-6931-E42D-8B3E-2752B7830640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69414E4-5BE1-9229-A051-1DD641A4D65D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43BCF6-138F-04DD-1067-6C70BEDF3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87" y="299723"/>
            <a:ext cx="5675226" cy="5675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81AA32-9ED1-8727-B9B4-09DCB5B73046}"/>
              </a:ext>
            </a:extLst>
          </p:cNvPr>
          <p:cNvSpPr txBox="1"/>
          <p:nvPr/>
        </p:nvSpPr>
        <p:spPr>
          <a:xfrm>
            <a:off x="3581400" y="5446978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Genuine Honey. The Gold Standard</a:t>
            </a:r>
            <a:endParaRPr lang="ru-RU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of Quality, Recognized by the Market</a:t>
            </a:r>
            <a:endParaRPr lang="ru-RU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A2C823A-683B-9968-6812-F42BB392EEF4}"/>
              </a:ext>
            </a:extLst>
          </p:cNvPr>
          <p:cNvSpPr/>
          <p:nvPr/>
        </p:nvSpPr>
        <p:spPr>
          <a:xfrm>
            <a:off x="3729990" y="5238091"/>
            <a:ext cx="4732020" cy="45719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47000">
                <a:srgbClr val="F5960B"/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D62EAA5A-48A4-7D37-4EEA-8F6A71886C90}"/>
              </a:ext>
            </a:extLst>
          </p:cNvPr>
          <p:cNvSpPr/>
          <p:nvPr/>
        </p:nvSpPr>
        <p:spPr>
          <a:xfrm>
            <a:off x="329369" y="2153879"/>
            <a:ext cx="1016812" cy="876562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id="{A273C93A-DD98-B379-EBC2-68063A46CD54}"/>
              </a:ext>
            </a:extLst>
          </p:cNvPr>
          <p:cNvSpPr/>
          <p:nvPr/>
        </p:nvSpPr>
        <p:spPr>
          <a:xfrm rot="16200000">
            <a:off x="339842" y="5270796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D2B26E9D-71B4-2923-7191-1E5B40B2A27E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46AF2DC0-A687-1C1E-6F2E-2BE42857D4E3}"/>
              </a:ext>
            </a:extLst>
          </p:cNvPr>
          <p:cNvSpPr/>
          <p:nvPr/>
        </p:nvSpPr>
        <p:spPr>
          <a:xfrm>
            <a:off x="10956729" y="934679"/>
            <a:ext cx="1016812" cy="876562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AAFF04FA-4A92-7934-49E7-5910899602A1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1FC1EF0-F2EA-4B92-35BD-FCB9523DD7B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04" b="60728"/>
          <a:stretch>
            <a:fillRect/>
          </a:stretch>
        </p:blipFill>
        <p:spPr>
          <a:xfrm>
            <a:off x="-632760" y="796815"/>
            <a:ext cx="2374831" cy="237719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D72F256-12E6-F450-5535-FF48AE8ABAA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>
            <a:off x="9440099" y="2399389"/>
            <a:ext cx="3886164" cy="375963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D32E2A4-52A7-8017-2754-F7E3DDF883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 rot="995545">
            <a:off x="18018" y="4348596"/>
            <a:ext cx="1693099" cy="16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39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20CBF-F860-ADBD-99C3-311F4F4C8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6EAEA3-A1A2-CCBE-B0AE-42D4ADA23F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240B15C-EC20-B9F1-D55C-44587A7DB0D0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0054CA3A-FC95-AC77-D5EF-8CB3B6B72533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77" name="Шестиугольник 76">
                <a:extLst>
                  <a:ext uri="{FF2B5EF4-FFF2-40B4-BE49-F238E27FC236}">
                    <a16:creationId xmlns:a16="http://schemas.microsoft.com/office/drawing/2014/main" id="{36B0C859-3FD5-0470-2BC2-902059140C92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8" name="Шестиугольник 77">
                <a:extLst>
                  <a:ext uri="{FF2B5EF4-FFF2-40B4-BE49-F238E27FC236}">
                    <a16:creationId xmlns:a16="http://schemas.microsoft.com/office/drawing/2014/main" id="{89982F4E-BF56-7E3F-7DBA-430D02C23A59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Шестиугольник 78">
                <a:extLst>
                  <a:ext uri="{FF2B5EF4-FFF2-40B4-BE49-F238E27FC236}">
                    <a16:creationId xmlns:a16="http://schemas.microsoft.com/office/drawing/2014/main" id="{C587CCE6-1F11-2EAC-7868-BDFBA181EAC5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1E3E324F-59AE-6836-1DD1-3493B18FBA63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73" name="Шестиугольник 72">
                <a:extLst>
                  <a:ext uri="{FF2B5EF4-FFF2-40B4-BE49-F238E27FC236}">
                    <a16:creationId xmlns:a16="http://schemas.microsoft.com/office/drawing/2014/main" id="{732F7303-4D51-7F4B-88F7-A19B053FDC1D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Шестиугольник 74">
                <a:extLst>
                  <a:ext uri="{FF2B5EF4-FFF2-40B4-BE49-F238E27FC236}">
                    <a16:creationId xmlns:a16="http://schemas.microsoft.com/office/drawing/2014/main" id="{56C5F702-A2FC-A10F-3681-99A5D400A2AF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6" name="Шестиугольник 75">
                <a:extLst>
                  <a:ext uri="{FF2B5EF4-FFF2-40B4-BE49-F238E27FC236}">
                    <a16:creationId xmlns:a16="http://schemas.microsoft.com/office/drawing/2014/main" id="{CB00B291-917C-4D54-DFD1-B7A1FCBC3C71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E7818683-534F-FA33-C17F-DD9203DC6E00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69" name="Шестиугольник 68">
                <a:extLst>
                  <a:ext uri="{FF2B5EF4-FFF2-40B4-BE49-F238E27FC236}">
                    <a16:creationId xmlns:a16="http://schemas.microsoft.com/office/drawing/2014/main" id="{DA36F32F-5DB0-8B03-CC2A-4ABE66AD3577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0" name="Шестиугольник 69">
                <a:extLst>
                  <a:ext uri="{FF2B5EF4-FFF2-40B4-BE49-F238E27FC236}">
                    <a16:creationId xmlns:a16="http://schemas.microsoft.com/office/drawing/2014/main" id="{A7E2735B-B532-16AD-0ACA-D7FA57EB46E8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1" name="Шестиугольник 70">
                <a:extLst>
                  <a:ext uri="{FF2B5EF4-FFF2-40B4-BE49-F238E27FC236}">
                    <a16:creationId xmlns:a16="http://schemas.microsoft.com/office/drawing/2014/main" id="{E89E750D-869B-8D85-F2E7-58441685E045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2" name="Шестиугольник 71">
                <a:extLst>
                  <a:ext uri="{FF2B5EF4-FFF2-40B4-BE49-F238E27FC236}">
                    <a16:creationId xmlns:a16="http://schemas.microsoft.com/office/drawing/2014/main" id="{AA71ED97-00C0-DEF5-6FD5-FCA4305D7976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622EB6CB-765E-AEEB-4CAF-C2B9BDEE190F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66" name="Шестиугольник 65">
                <a:extLst>
                  <a:ext uri="{FF2B5EF4-FFF2-40B4-BE49-F238E27FC236}">
                    <a16:creationId xmlns:a16="http://schemas.microsoft.com/office/drawing/2014/main" id="{C3F0133D-7752-D0F8-50AB-E33BE17F7691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Шестиугольник 66">
                <a:extLst>
                  <a:ext uri="{FF2B5EF4-FFF2-40B4-BE49-F238E27FC236}">
                    <a16:creationId xmlns:a16="http://schemas.microsoft.com/office/drawing/2014/main" id="{E7456C95-FB09-43E4-FE9B-5A39F2F6F489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Шестиугольник 67">
                <a:extLst>
                  <a:ext uri="{FF2B5EF4-FFF2-40B4-BE49-F238E27FC236}">
                    <a16:creationId xmlns:a16="http://schemas.microsoft.com/office/drawing/2014/main" id="{B81F31EC-36DB-78F1-E495-999751AF8294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58" name="Шестиугольник 57">
            <a:extLst>
              <a:ext uri="{FF2B5EF4-FFF2-40B4-BE49-F238E27FC236}">
                <a16:creationId xmlns:a16="http://schemas.microsoft.com/office/drawing/2014/main" id="{BE82C86D-2BCA-85FA-D021-1BDCACCF7600}"/>
              </a:ext>
            </a:extLst>
          </p:cNvPr>
          <p:cNvSpPr/>
          <p:nvPr/>
        </p:nvSpPr>
        <p:spPr>
          <a:xfrm>
            <a:off x="7268582" y="1548022"/>
            <a:ext cx="378070" cy="325922"/>
          </a:xfrm>
          <a:prstGeom prst="hexagon">
            <a:avLst/>
          </a:prstGeom>
          <a:solidFill>
            <a:srgbClr val="FCCB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Шестиугольник 58">
            <a:extLst>
              <a:ext uri="{FF2B5EF4-FFF2-40B4-BE49-F238E27FC236}">
                <a16:creationId xmlns:a16="http://schemas.microsoft.com/office/drawing/2014/main" id="{3ECFC718-FAA3-BC13-B272-CC7899535895}"/>
              </a:ext>
            </a:extLst>
          </p:cNvPr>
          <p:cNvSpPr/>
          <p:nvPr/>
        </p:nvSpPr>
        <p:spPr>
          <a:xfrm>
            <a:off x="11278722" y="3821933"/>
            <a:ext cx="378070" cy="325922"/>
          </a:xfrm>
          <a:prstGeom prst="hexagon">
            <a:avLst/>
          </a:prstGeom>
          <a:solidFill>
            <a:srgbClr val="FCCB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>
            <a:extLst>
              <a:ext uri="{FF2B5EF4-FFF2-40B4-BE49-F238E27FC236}">
                <a16:creationId xmlns:a16="http://schemas.microsoft.com/office/drawing/2014/main" id="{477E31E9-A649-6278-A991-3EE8613FD0C5}"/>
              </a:ext>
            </a:extLst>
          </p:cNvPr>
          <p:cNvSpPr/>
          <p:nvPr/>
        </p:nvSpPr>
        <p:spPr>
          <a:xfrm>
            <a:off x="10518722" y="4255087"/>
            <a:ext cx="1354170" cy="1167388"/>
          </a:xfrm>
          <a:prstGeom prst="hexagon">
            <a:avLst/>
          </a:prstGeom>
          <a:solidFill>
            <a:srgbClr val="FDE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Шестиугольник 56">
            <a:extLst>
              <a:ext uri="{FF2B5EF4-FFF2-40B4-BE49-F238E27FC236}">
                <a16:creationId xmlns:a16="http://schemas.microsoft.com/office/drawing/2014/main" id="{018C1702-41A4-804C-A07C-DCC12AD11E3A}"/>
              </a:ext>
            </a:extLst>
          </p:cNvPr>
          <p:cNvSpPr/>
          <p:nvPr/>
        </p:nvSpPr>
        <p:spPr>
          <a:xfrm>
            <a:off x="6569233" y="1570762"/>
            <a:ext cx="690084" cy="594900"/>
          </a:xfrm>
          <a:prstGeom prst="hexagon">
            <a:avLst/>
          </a:prstGeom>
          <a:solidFill>
            <a:srgbClr val="FDE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Шестиугольник 55">
            <a:extLst>
              <a:ext uri="{FF2B5EF4-FFF2-40B4-BE49-F238E27FC236}">
                <a16:creationId xmlns:a16="http://schemas.microsoft.com/office/drawing/2014/main" id="{BD23C5D9-CA9D-0F3A-3169-E469AEA7F543}"/>
              </a:ext>
            </a:extLst>
          </p:cNvPr>
          <p:cNvSpPr/>
          <p:nvPr/>
        </p:nvSpPr>
        <p:spPr>
          <a:xfrm>
            <a:off x="7194905" y="1889950"/>
            <a:ext cx="690084" cy="594900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2BECE45F-79FF-92BD-333A-0545F8E23823}"/>
              </a:ext>
            </a:extLst>
          </p:cNvPr>
          <p:cNvSpPr/>
          <p:nvPr/>
        </p:nvSpPr>
        <p:spPr>
          <a:xfrm>
            <a:off x="7171756" y="1197725"/>
            <a:ext cx="690084" cy="594900"/>
          </a:xfrm>
          <a:prstGeom prst="hexagon">
            <a:avLst/>
          </a:prstGeom>
          <a:solidFill>
            <a:srgbClr val="FDC7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CD81334F-EB9A-1117-04EB-F6B8ACCD3E98}"/>
              </a:ext>
            </a:extLst>
          </p:cNvPr>
          <p:cNvSpPr/>
          <p:nvPr/>
        </p:nvSpPr>
        <p:spPr>
          <a:xfrm>
            <a:off x="7516798" y="4912010"/>
            <a:ext cx="1735974" cy="1496529"/>
          </a:xfrm>
          <a:prstGeom prst="hexagon">
            <a:avLst/>
          </a:prstGeom>
          <a:solidFill>
            <a:srgbClr val="FDC7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A845B34-1335-B666-35F5-F2E6097C3ABC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32F2F7-8500-0A18-4018-8159754BAFB6}"/>
              </a:ext>
            </a:extLst>
          </p:cNvPr>
          <p:cNvSpPr txBox="1"/>
          <p:nvPr/>
        </p:nvSpPr>
        <p:spPr>
          <a:xfrm>
            <a:off x="1257258" y="1254152"/>
            <a:ext cx="5384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Comb Honey: 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Pristine Purity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82E942-4DD1-9641-0DEC-59BDE3F7D623}"/>
              </a:ext>
            </a:extLst>
          </p:cNvPr>
          <p:cNvSpPr txBox="1"/>
          <p:nvPr/>
        </p:nvSpPr>
        <p:spPr>
          <a:xfrm>
            <a:off x="1319597" y="2610425"/>
            <a:ext cx="65483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Honey in wooden frames — the quality benchmark 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and the foundation of all our products.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endParaRPr lang="en-US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Hermetically sealed by the bees themselves, 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comb honey reaches the customer in its original 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form — with no human intervention whatsoever.</a:t>
            </a:r>
          </a:p>
          <a:p>
            <a:endParaRPr lang="en-US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It is from such ripe, benefit-filled combs 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that we gently extract the honey for our jars, 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fully preserving its natural structure, aroma, and purity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50C2A673-4D32-7F1F-69F7-9768FF832345}"/>
              </a:ext>
            </a:extLst>
          </p:cNvPr>
          <p:cNvSpPr/>
          <p:nvPr/>
        </p:nvSpPr>
        <p:spPr>
          <a:xfrm>
            <a:off x="329369" y="2153879"/>
            <a:ext cx="799172" cy="688941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6D0FE48C-8536-27AB-C327-231923F39DF2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E8906207-5CDE-E10C-0D38-D1EDA2F6CFB1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1DF6A13-BD79-179E-3B71-C2DA5148E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0" r="-854"/>
          <a:stretch>
            <a:fillRect/>
          </a:stretch>
        </p:blipFill>
        <p:spPr>
          <a:xfrm>
            <a:off x="6770279" y="-388678"/>
            <a:ext cx="5926617" cy="713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33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F5F17-3542-98F3-AF86-1389F477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B3A077-BD4F-A68C-DE32-193E47B671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294AAA19-F5A0-13A5-0956-BFD775FCEDCB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61372F1A-2219-5925-7FC8-FCF80E7FF42B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69" name="Шестиугольник 68">
                <a:extLst>
                  <a:ext uri="{FF2B5EF4-FFF2-40B4-BE49-F238E27FC236}">
                    <a16:creationId xmlns:a16="http://schemas.microsoft.com/office/drawing/2014/main" id="{5E19F36D-7244-BC56-8720-1A0BE3B4E93B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0" name="Шестиугольник 69">
                <a:extLst>
                  <a:ext uri="{FF2B5EF4-FFF2-40B4-BE49-F238E27FC236}">
                    <a16:creationId xmlns:a16="http://schemas.microsoft.com/office/drawing/2014/main" id="{0C7ACA72-4D74-A814-A1DA-8F495A6D2D6B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Шестиугольник 70">
                <a:extLst>
                  <a:ext uri="{FF2B5EF4-FFF2-40B4-BE49-F238E27FC236}">
                    <a16:creationId xmlns:a16="http://schemas.microsoft.com/office/drawing/2014/main" id="{B3E6C61F-4DA3-9E3C-2902-FE6AC9B0260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21AECEC7-7571-46AB-EBE7-6A9C9DBE5A01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65" name="Шестиугольник 64">
                <a:extLst>
                  <a:ext uri="{FF2B5EF4-FFF2-40B4-BE49-F238E27FC236}">
                    <a16:creationId xmlns:a16="http://schemas.microsoft.com/office/drawing/2014/main" id="{AAF07A77-9252-396A-8B3D-2543CB48F65A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Шестиугольник 65">
                <a:extLst>
                  <a:ext uri="{FF2B5EF4-FFF2-40B4-BE49-F238E27FC236}">
                    <a16:creationId xmlns:a16="http://schemas.microsoft.com/office/drawing/2014/main" id="{77AA1D12-98B0-D4D7-C1B3-A3306761AC10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Шестиугольник 66">
                <a:extLst>
                  <a:ext uri="{FF2B5EF4-FFF2-40B4-BE49-F238E27FC236}">
                    <a16:creationId xmlns:a16="http://schemas.microsoft.com/office/drawing/2014/main" id="{D76DA790-1600-72C3-3F14-86B6805A4770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8" name="Шестиугольник 67">
                <a:extLst>
                  <a:ext uri="{FF2B5EF4-FFF2-40B4-BE49-F238E27FC236}">
                    <a16:creationId xmlns:a16="http://schemas.microsoft.com/office/drawing/2014/main" id="{987F67F4-BD46-348B-54C8-3499F4FC58F6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3964DCA8-FECB-B50E-1581-89D26DF15A75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61" name="Шестиугольник 60">
                <a:extLst>
                  <a:ext uri="{FF2B5EF4-FFF2-40B4-BE49-F238E27FC236}">
                    <a16:creationId xmlns:a16="http://schemas.microsoft.com/office/drawing/2014/main" id="{6736E9BF-50DE-5DDE-3004-200758FAEDF5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Шестиугольник 61">
                <a:extLst>
                  <a:ext uri="{FF2B5EF4-FFF2-40B4-BE49-F238E27FC236}">
                    <a16:creationId xmlns:a16="http://schemas.microsoft.com/office/drawing/2014/main" id="{AEC4AEC3-58BA-F3C5-C1E4-2483CB2CAD40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3" name="Шестиугольник 62">
                <a:extLst>
                  <a:ext uri="{FF2B5EF4-FFF2-40B4-BE49-F238E27FC236}">
                    <a16:creationId xmlns:a16="http://schemas.microsoft.com/office/drawing/2014/main" id="{2E3BA4BA-E4E7-F38A-ECA4-B6AD6A254BA7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4" name="Шестиугольник 63">
                <a:extLst>
                  <a:ext uri="{FF2B5EF4-FFF2-40B4-BE49-F238E27FC236}">
                    <a16:creationId xmlns:a16="http://schemas.microsoft.com/office/drawing/2014/main" id="{CB87FB9C-84A3-D3E0-E79E-46FC6C4B6F63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FE9E3FB2-59B7-4A4E-C8EC-CDE690B47604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58" name="Шестиугольник 57">
                <a:extLst>
                  <a:ext uri="{FF2B5EF4-FFF2-40B4-BE49-F238E27FC236}">
                    <a16:creationId xmlns:a16="http://schemas.microsoft.com/office/drawing/2014/main" id="{6DE5CD3A-5722-DEA6-C1DB-3EE1CCD16800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Шестиугольник 58">
                <a:extLst>
                  <a:ext uri="{FF2B5EF4-FFF2-40B4-BE49-F238E27FC236}">
                    <a16:creationId xmlns:a16="http://schemas.microsoft.com/office/drawing/2014/main" id="{DAFC36F0-E03E-BF3D-2FA9-902D3460873B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Шестиугольник 59">
                <a:extLst>
                  <a:ext uri="{FF2B5EF4-FFF2-40B4-BE49-F238E27FC236}">
                    <a16:creationId xmlns:a16="http://schemas.microsoft.com/office/drawing/2014/main" id="{5C00BBA9-F45F-19ED-A9CA-A2850BE0AA59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33A8E69-C468-0B84-867B-697A772DF1DF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0B835E3A-C0B5-82B7-3475-845E89C715FC}"/>
              </a:ext>
            </a:extLst>
          </p:cNvPr>
          <p:cNvSpPr/>
          <p:nvPr/>
        </p:nvSpPr>
        <p:spPr>
          <a:xfrm>
            <a:off x="329369" y="2153879"/>
            <a:ext cx="799172" cy="688941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4EEF0A69-A214-CF08-A21C-AF63EEF3724C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5BF1B339-76C7-287E-B6E7-8B6258F79E84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8796C22-69C0-BC00-B8C7-DDDCBB65A4E3}"/>
              </a:ext>
            </a:extLst>
          </p:cNvPr>
          <p:cNvSpPr/>
          <p:nvPr/>
        </p:nvSpPr>
        <p:spPr>
          <a:xfrm>
            <a:off x="3517182" y="1822191"/>
            <a:ext cx="7717199" cy="3588957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1AA6BD-97E0-5A9D-F024-101EB26137FC}"/>
              </a:ext>
            </a:extLst>
          </p:cNvPr>
          <p:cNvSpPr txBox="1"/>
          <p:nvPr/>
        </p:nvSpPr>
        <p:spPr>
          <a:xfrm>
            <a:off x="5202565" y="3418987"/>
            <a:ext cx="6031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Traceability of every batch, a rich palette of flavors,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and the availability of exclusive comb honey all attest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to the high standard of our production.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Impeccable product quality and rigorous control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at every stage</a:t>
            </a:r>
            <a:endParaRPr lang="ru-RU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247F3-62D6-F312-524E-8A30831F4C8A}"/>
              </a:ext>
            </a:extLst>
          </p:cNvPr>
          <p:cNvSpPr txBox="1"/>
          <p:nvPr/>
        </p:nvSpPr>
        <p:spPr>
          <a:xfrm>
            <a:off x="5202565" y="2202783"/>
            <a:ext cx="5384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Uncompromising Quality</a:t>
            </a:r>
            <a:endParaRPr lang="ru-RU" sz="3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7ECF43-5B24-06A9-119D-66B04E45F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9" r="52619"/>
          <a:stretch>
            <a:fillRect/>
          </a:stretch>
        </p:blipFill>
        <p:spPr>
          <a:xfrm>
            <a:off x="860817" y="58228"/>
            <a:ext cx="4085294" cy="71168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D89DF58-B232-A1EC-DA68-580EBC3BAF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>
            <a:off x="9261021" y="237835"/>
            <a:ext cx="2750170" cy="266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23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87F0-5E6E-402D-AEBD-926E2622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1AD9C1-C624-5E17-15DA-A39955147B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569754B-2117-CB18-B329-09863B407BAB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C6829B49-F85A-B804-3517-0578EB5E7744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12" name="Шестиугольник 11">
                <a:extLst>
                  <a:ext uri="{FF2B5EF4-FFF2-40B4-BE49-F238E27FC236}">
                    <a16:creationId xmlns:a16="http://schemas.microsoft.com/office/drawing/2014/main" id="{702D470C-B5E5-F7FF-FF15-EE18E3FBC8B6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67E3D191-9110-9D76-8BB5-DA044B3A5873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A1B93B86-629B-DB54-E7DF-D5D239103AA4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FFEE454C-A77E-3A2A-A7E4-F3A80B6B67DD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15" name="Шестиугольник 14">
                <a:extLst>
                  <a:ext uri="{FF2B5EF4-FFF2-40B4-BE49-F238E27FC236}">
                    <a16:creationId xmlns:a16="http://schemas.microsoft.com/office/drawing/2014/main" id="{EAE75A4D-FCE0-1773-329D-30F1BCE26476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8CAC0745-7CFE-C738-2C1B-9A53E2968DD4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43D75BBE-3C4F-56DA-34EA-0271BF2E33D9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3179477B-2739-67F5-EA4E-731226E4E808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1D11C991-681A-1A89-9BB6-727A325DEF62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6DAAC6D0-A66F-A238-9742-A02B9CD28AD2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A0C0AB87-90BA-7CCC-786A-A31F20FBAD0D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DD16A149-E6F5-0F09-4566-C385F8BA15DA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9" name="Шестиугольник 28">
                <a:extLst>
                  <a:ext uri="{FF2B5EF4-FFF2-40B4-BE49-F238E27FC236}">
                    <a16:creationId xmlns:a16="http://schemas.microsoft.com/office/drawing/2014/main" id="{54DB86CB-2D9F-E3E3-A04B-ED972AAE0D8A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ED57E24C-348D-194C-E631-CAF94B78D716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D091D090-9258-B850-0FB0-F4CC69D3DB02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8B662CC5-0456-A4E8-17DE-A2FB92440543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5FF876D5-8C18-4F10-28EC-E7DEBE693E1C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D391AED-3633-0458-E2F6-E48FDDDAD045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E4E364F3-6B2C-EEDE-5098-DB223911BB2C}"/>
              </a:ext>
            </a:extLst>
          </p:cNvPr>
          <p:cNvSpPr/>
          <p:nvPr/>
        </p:nvSpPr>
        <p:spPr>
          <a:xfrm>
            <a:off x="3281156" y="5814067"/>
            <a:ext cx="365396" cy="314996"/>
          </a:xfrm>
          <a:prstGeom prst="hexagon">
            <a:avLst/>
          </a:prstGeom>
          <a:solidFill>
            <a:srgbClr val="8034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8A0836-47A1-D8F2-A8C9-20BCD81E5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02" y="483507"/>
            <a:ext cx="2171397" cy="21713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77929E-BDC6-7499-B39C-06D228E6CB21}"/>
              </a:ext>
            </a:extLst>
          </p:cNvPr>
          <p:cNvSpPr txBox="1"/>
          <p:nvPr/>
        </p:nvSpPr>
        <p:spPr>
          <a:xfrm>
            <a:off x="2745740" y="4190905"/>
            <a:ext cx="670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"</a:t>
            </a:r>
            <a:r>
              <a:rPr lang="en-US" sz="1600" dirty="0" err="1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Yutazy</a:t>
            </a:r>
            <a:r>
              <a:rPr lang="en-US" sz="1600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Baly" — a pure source of vital energy and the key </a:t>
            </a:r>
            <a:endParaRPr lang="ru-RU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600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to consumers' perfect well-being.</a:t>
            </a:r>
          </a:p>
          <a:p>
            <a:pPr algn="ctr"/>
            <a:endParaRPr lang="en-US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600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Natural honey from the heart of Tatarstan, delivering goodness </a:t>
            </a:r>
            <a:endParaRPr lang="ru-RU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600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and health every single day</a:t>
            </a:r>
            <a:endParaRPr lang="ru-RU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168E834-DF4C-ED4E-2569-032D5BD72047}"/>
              </a:ext>
            </a:extLst>
          </p:cNvPr>
          <p:cNvSpPr/>
          <p:nvPr/>
        </p:nvSpPr>
        <p:spPr>
          <a:xfrm>
            <a:off x="3729990" y="2572497"/>
            <a:ext cx="4732020" cy="45719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47000">
                <a:srgbClr val="F5960B"/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44572-1587-2A14-C3B9-632580497C8C}"/>
              </a:ext>
            </a:extLst>
          </p:cNvPr>
          <p:cNvSpPr txBox="1"/>
          <p:nvPr/>
        </p:nvSpPr>
        <p:spPr>
          <a:xfrm>
            <a:off x="411480" y="2804396"/>
            <a:ext cx="11216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Start your day </a:t>
            </a:r>
            <a:endParaRPr lang="ru-RU" sz="3600" b="1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pPr algn="ctr"/>
            <a:r>
              <a:rPr lang="en-US" sz="3600" b="1" dirty="0">
                <a:solidFill>
                  <a:srgbClr val="80341C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with nature's elixir</a:t>
            </a:r>
            <a:endParaRPr lang="ru-RU" sz="3600" b="1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FD362BF2-83F3-4ABA-9BD2-AE7E827E6118}"/>
              </a:ext>
            </a:extLst>
          </p:cNvPr>
          <p:cNvSpPr/>
          <p:nvPr/>
        </p:nvSpPr>
        <p:spPr>
          <a:xfrm rot="16200000">
            <a:off x="339842" y="5270796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Шестиугольник 31">
            <a:extLst>
              <a:ext uri="{FF2B5EF4-FFF2-40B4-BE49-F238E27FC236}">
                <a16:creationId xmlns:a16="http://schemas.microsoft.com/office/drawing/2014/main" id="{31947FA5-2288-53C7-D369-AA6F70A7145E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4BC4C913-BC47-0FD4-6141-37296BAFE57B}"/>
              </a:ext>
            </a:extLst>
          </p:cNvPr>
          <p:cNvSpPr/>
          <p:nvPr/>
        </p:nvSpPr>
        <p:spPr>
          <a:xfrm>
            <a:off x="329369" y="2153879"/>
            <a:ext cx="1016812" cy="876562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373FAF-EF97-F9FC-9F47-45A599C5C4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04" b="60728"/>
          <a:stretch>
            <a:fillRect/>
          </a:stretch>
        </p:blipFill>
        <p:spPr>
          <a:xfrm>
            <a:off x="-632760" y="796815"/>
            <a:ext cx="2374831" cy="23771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A0D7402-37DC-7A00-0CB4-0DB5753FEF1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>
            <a:off x="9440099" y="2399389"/>
            <a:ext cx="3886164" cy="37596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229D01-81C8-0C32-36F5-D1CAA1254F8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 rot="995545">
            <a:off x="18018" y="4348596"/>
            <a:ext cx="1693099" cy="16379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C122AA-4006-4A17-1621-C2BF0FF29312}"/>
              </a:ext>
            </a:extLst>
          </p:cNvPr>
          <p:cNvSpPr txBox="1"/>
          <p:nvPr/>
        </p:nvSpPr>
        <p:spPr>
          <a:xfrm>
            <a:off x="3464876" y="5785877"/>
            <a:ext cx="234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80341C"/>
                </a:solidFill>
              </a:rPr>
              <a:t>+7 (917) 861 83-50</a:t>
            </a:r>
            <a:endParaRPr lang="ru-RU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E2E1F4-545B-89EA-91E8-E60AE0B5DAAE}"/>
              </a:ext>
            </a:extLst>
          </p:cNvPr>
          <p:cNvSpPr txBox="1"/>
          <p:nvPr/>
        </p:nvSpPr>
        <p:spPr>
          <a:xfrm>
            <a:off x="6797470" y="5789687"/>
            <a:ext cx="234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0341C"/>
                </a:solidFill>
              </a:rPr>
              <a:t>vk.com/jutaza_bali</a:t>
            </a:r>
            <a:endParaRPr lang="ru-RU" sz="1600" dirty="0">
              <a:solidFill>
                <a:srgbClr val="80341C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DE30762-885B-7DCF-CD5C-E5D14F9E2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379159" y="5875020"/>
            <a:ext cx="183436" cy="183436"/>
          </a:xfrm>
          <a:prstGeom prst="rect">
            <a:avLst/>
          </a:prstGeom>
        </p:spPr>
      </p:pic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id="{C96F49A5-F750-B42C-800F-FE96A07189BB}"/>
              </a:ext>
            </a:extLst>
          </p:cNvPr>
          <p:cNvSpPr/>
          <p:nvPr/>
        </p:nvSpPr>
        <p:spPr>
          <a:xfrm>
            <a:off x="6577215" y="5814067"/>
            <a:ext cx="365396" cy="314996"/>
          </a:xfrm>
          <a:prstGeom prst="hexagon">
            <a:avLst/>
          </a:prstGeom>
          <a:solidFill>
            <a:srgbClr val="8034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779EA2C-1F58-BE6D-E940-B770D7D989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397" y="5875293"/>
            <a:ext cx="200903" cy="20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16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84F3AF-6882-1E63-2831-4DFEDC5157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5B1F27CF-96F3-AC2F-E76A-FFC45253832D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E9800DA9-2096-A61B-9A0D-403E108F9D52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65" name="Шестиугольник 64">
                <a:extLst>
                  <a:ext uri="{FF2B5EF4-FFF2-40B4-BE49-F238E27FC236}">
                    <a16:creationId xmlns:a16="http://schemas.microsoft.com/office/drawing/2014/main" id="{A678D926-7103-934E-5D6A-4A294FD9A2A0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>
                  <a:alpha val="67059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6" name="Шестиугольник 65">
                <a:extLst>
                  <a:ext uri="{FF2B5EF4-FFF2-40B4-BE49-F238E27FC236}">
                    <a16:creationId xmlns:a16="http://schemas.microsoft.com/office/drawing/2014/main" id="{684F486C-3CC4-F51B-0F0F-16D1AF61F052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>
                  <a:alpha val="89804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Шестиугольник 66">
                <a:extLst>
                  <a:ext uri="{FF2B5EF4-FFF2-40B4-BE49-F238E27FC236}">
                    <a16:creationId xmlns:a16="http://schemas.microsoft.com/office/drawing/2014/main" id="{1F172C67-87AB-0AA1-7ABA-EF76B0B84658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4325C735-EAC0-B258-E78B-05D3411D0C20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61" name="Шестиугольник 60">
                <a:extLst>
                  <a:ext uri="{FF2B5EF4-FFF2-40B4-BE49-F238E27FC236}">
                    <a16:creationId xmlns:a16="http://schemas.microsoft.com/office/drawing/2014/main" id="{64D38892-D198-F504-D486-5F87218454EF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Шестиугольник 61">
                <a:extLst>
                  <a:ext uri="{FF2B5EF4-FFF2-40B4-BE49-F238E27FC236}">
                    <a16:creationId xmlns:a16="http://schemas.microsoft.com/office/drawing/2014/main" id="{68A9FA7E-C4EF-7689-160E-83657AAEA298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Шестиугольник 62">
                <a:extLst>
                  <a:ext uri="{FF2B5EF4-FFF2-40B4-BE49-F238E27FC236}">
                    <a16:creationId xmlns:a16="http://schemas.microsoft.com/office/drawing/2014/main" id="{1AAD69E7-4704-4951-512D-11495CAF782A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4" name="Шестиугольник 63">
                <a:extLst>
                  <a:ext uri="{FF2B5EF4-FFF2-40B4-BE49-F238E27FC236}">
                    <a16:creationId xmlns:a16="http://schemas.microsoft.com/office/drawing/2014/main" id="{5D0AC4DE-3EC8-0AC3-1B88-F5FEB010277A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D98E9708-8E83-2470-B7F6-D901BE15C766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57" name="Шестиугольник 56">
                <a:extLst>
                  <a:ext uri="{FF2B5EF4-FFF2-40B4-BE49-F238E27FC236}">
                    <a16:creationId xmlns:a16="http://schemas.microsoft.com/office/drawing/2014/main" id="{36769E66-CB43-CC7F-B99D-52BE239755B5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Шестиугольник 57">
                <a:extLst>
                  <a:ext uri="{FF2B5EF4-FFF2-40B4-BE49-F238E27FC236}">
                    <a16:creationId xmlns:a16="http://schemas.microsoft.com/office/drawing/2014/main" id="{89337C42-147B-B849-47D1-954042FFD420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9" name="Шестиугольник 58">
                <a:extLst>
                  <a:ext uri="{FF2B5EF4-FFF2-40B4-BE49-F238E27FC236}">
                    <a16:creationId xmlns:a16="http://schemas.microsoft.com/office/drawing/2014/main" id="{18D51433-AD6E-8118-4353-17CE28E91B24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0" name="Шестиугольник 59">
                <a:extLst>
                  <a:ext uri="{FF2B5EF4-FFF2-40B4-BE49-F238E27FC236}">
                    <a16:creationId xmlns:a16="http://schemas.microsoft.com/office/drawing/2014/main" id="{466B30E7-266B-7D5C-1520-7D4FB601DEB8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F60D4BD3-684D-2737-F153-2769DC24CEB0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54" name="Шестиугольник 53">
                <a:extLst>
                  <a:ext uri="{FF2B5EF4-FFF2-40B4-BE49-F238E27FC236}">
                    <a16:creationId xmlns:a16="http://schemas.microsoft.com/office/drawing/2014/main" id="{844A7009-DD7E-C938-B5B1-46266A6FDFAE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Шестиугольник 54">
                <a:extLst>
                  <a:ext uri="{FF2B5EF4-FFF2-40B4-BE49-F238E27FC236}">
                    <a16:creationId xmlns:a16="http://schemas.microsoft.com/office/drawing/2014/main" id="{C7DDFB85-F6AF-C975-D07F-46C86F3373A5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Шестиугольник 55">
                <a:extLst>
                  <a:ext uri="{FF2B5EF4-FFF2-40B4-BE49-F238E27FC236}">
                    <a16:creationId xmlns:a16="http://schemas.microsoft.com/office/drawing/2014/main" id="{15F5B2A1-CE8B-6443-5E58-DD0DAC8C3991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F265D31-E3BC-A720-20A6-EB9097706D5B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A59DD4-B46C-1B69-0D8D-90831F494214}"/>
              </a:ext>
            </a:extLst>
          </p:cNvPr>
          <p:cNvSpPr txBox="1"/>
          <p:nvPr/>
        </p:nvSpPr>
        <p:spPr>
          <a:xfrm>
            <a:off x="5831447" y="954821"/>
            <a:ext cx="75420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From the very heart 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of Tatarstan — with 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love for our craft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89CF7-EA61-8D41-BAF9-E49B17932109}"/>
              </a:ext>
            </a:extLst>
          </p:cNvPr>
          <p:cNvSpPr txBox="1"/>
          <p:nvPr/>
        </p:nvSpPr>
        <p:spPr>
          <a:xfrm>
            <a:off x="5831447" y="2812224"/>
            <a:ext cx="49556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Our gold standard is born in the </a:t>
            </a:r>
            <a:r>
              <a:rPr lang="en-US" sz="1600" dirty="0" err="1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Yutazinsky</a:t>
            </a:r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District, where pristine nature meets time-honored traditions.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endParaRPr lang="en-US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We create a rich palette of the purest honey flavors — from delicate linden to noble wildflower. This is a living product that delights retail customers, meets rigorous business standards, and is officially recognized as a quality benchmark by the leadership of the Republic of Tatarstan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F330F5-2F78-4C7C-C421-2C20E3E52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18408" y="294506"/>
            <a:ext cx="7543162" cy="7659624"/>
          </a:xfrm>
          <a:prstGeom prst="rect">
            <a:avLst/>
          </a:prstGeom>
        </p:spPr>
      </p:pic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5B4F84A4-2C92-5D79-1B19-A7BAB62A60C6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63AC7FEA-B1D5-E957-EF7F-65E997BCD435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42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70659-EA5E-7755-4159-72008381B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4BA4FE-00B4-500B-B86C-6219B3B60E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6B712973-EFC2-8AD0-9EAC-CA574B093E73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FEECF583-8916-DB71-99A2-5ABBEF2F6690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65" name="Шестиугольник 64">
                <a:extLst>
                  <a:ext uri="{FF2B5EF4-FFF2-40B4-BE49-F238E27FC236}">
                    <a16:creationId xmlns:a16="http://schemas.microsoft.com/office/drawing/2014/main" id="{EAC95D3F-CEE6-CF0C-9016-BDCDBFC77964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6" name="Шестиугольник 65">
                <a:extLst>
                  <a:ext uri="{FF2B5EF4-FFF2-40B4-BE49-F238E27FC236}">
                    <a16:creationId xmlns:a16="http://schemas.microsoft.com/office/drawing/2014/main" id="{74E3A74B-EC56-E9E2-DFFD-2E2695D98648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Шестиугольник 66">
                <a:extLst>
                  <a:ext uri="{FF2B5EF4-FFF2-40B4-BE49-F238E27FC236}">
                    <a16:creationId xmlns:a16="http://schemas.microsoft.com/office/drawing/2014/main" id="{B49EAF4E-A70E-89FE-AC3E-753D27721D3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4580D7F5-54D0-E343-20F8-5728D29DD093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61" name="Шестиугольник 60">
                <a:extLst>
                  <a:ext uri="{FF2B5EF4-FFF2-40B4-BE49-F238E27FC236}">
                    <a16:creationId xmlns:a16="http://schemas.microsoft.com/office/drawing/2014/main" id="{B342E621-B2B9-E394-8990-5A2860EEC929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Шестиугольник 61">
                <a:extLst>
                  <a:ext uri="{FF2B5EF4-FFF2-40B4-BE49-F238E27FC236}">
                    <a16:creationId xmlns:a16="http://schemas.microsoft.com/office/drawing/2014/main" id="{5AFA923C-F377-FC9C-7F1B-403F60787A09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Шестиугольник 62">
                <a:extLst>
                  <a:ext uri="{FF2B5EF4-FFF2-40B4-BE49-F238E27FC236}">
                    <a16:creationId xmlns:a16="http://schemas.microsoft.com/office/drawing/2014/main" id="{4D24CCC3-EE3C-5434-7FB1-6713D7E9334A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4" name="Шестиугольник 63">
                <a:extLst>
                  <a:ext uri="{FF2B5EF4-FFF2-40B4-BE49-F238E27FC236}">
                    <a16:creationId xmlns:a16="http://schemas.microsoft.com/office/drawing/2014/main" id="{5FFA36A3-9E59-2F07-46FC-B160207E0658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027195E5-5E3F-E751-6BA6-C906E44CE2C3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57" name="Шестиугольник 56">
                <a:extLst>
                  <a:ext uri="{FF2B5EF4-FFF2-40B4-BE49-F238E27FC236}">
                    <a16:creationId xmlns:a16="http://schemas.microsoft.com/office/drawing/2014/main" id="{F0AC8F17-64E7-4972-4ACB-285CCCBB19B8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Шестиугольник 57">
                <a:extLst>
                  <a:ext uri="{FF2B5EF4-FFF2-40B4-BE49-F238E27FC236}">
                    <a16:creationId xmlns:a16="http://schemas.microsoft.com/office/drawing/2014/main" id="{111C47D5-FCCC-E791-D802-28C326D074E1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9" name="Шестиугольник 58">
                <a:extLst>
                  <a:ext uri="{FF2B5EF4-FFF2-40B4-BE49-F238E27FC236}">
                    <a16:creationId xmlns:a16="http://schemas.microsoft.com/office/drawing/2014/main" id="{F614BD3A-E44B-9C4E-8CF1-6167E30A22E2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0" name="Шестиугольник 59">
                <a:extLst>
                  <a:ext uri="{FF2B5EF4-FFF2-40B4-BE49-F238E27FC236}">
                    <a16:creationId xmlns:a16="http://schemas.microsoft.com/office/drawing/2014/main" id="{8885C2EB-35DF-37FE-65C3-5E4988CD8F04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209040DD-A283-E3E5-E9BE-1FABE9CD9AF3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54" name="Шестиугольник 53">
                <a:extLst>
                  <a:ext uri="{FF2B5EF4-FFF2-40B4-BE49-F238E27FC236}">
                    <a16:creationId xmlns:a16="http://schemas.microsoft.com/office/drawing/2014/main" id="{824939E2-0E82-4CE1-A9F3-0359F85782D1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Шестиугольник 54">
                <a:extLst>
                  <a:ext uri="{FF2B5EF4-FFF2-40B4-BE49-F238E27FC236}">
                    <a16:creationId xmlns:a16="http://schemas.microsoft.com/office/drawing/2014/main" id="{F41F87D0-05C3-6593-9E04-152252AE971D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Шестиугольник 55">
                <a:extLst>
                  <a:ext uri="{FF2B5EF4-FFF2-40B4-BE49-F238E27FC236}">
                    <a16:creationId xmlns:a16="http://schemas.microsoft.com/office/drawing/2014/main" id="{FE0C7D93-3017-5744-0764-E2713CC7759D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196CD0F-20CC-8AF2-4BDC-165BFD784D5F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AE85A-6DD1-1802-180F-17938BC21932}"/>
              </a:ext>
            </a:extLst>
          </p:cNvPr>
          <p:cNvSpPr txBox="1"/>
          <p:nvPr/>
        </p:nvSpPr>
        <p:spPr>
          <a:xfrm>
            <a:off x="1142537" y="1613131"/>
            <a:ext cx="56299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The face of the brand and keeper of traditions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327D73-1A06-3E42-3027-1CD60F708D0B}"/>
              </a:ext>
            </a:extLst>
          </p:cNvPr>
          <p:cNvSpPr txBox="1"/>
          <p:nvPr/>
        </p:nvSpPr>
        <p:spPr>
          <a:xfrm>
            <a:off x="1142537" y="2926838"/>
            <a:ext cx="48294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Gulchachak</a:t>
            </a:r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Mustafina — founder of the brand, whose dedication and uncompromising approach to quality build the reputation of “</a:t>
            </a:r>
            <a:r>
              <a:rPr lang="en-US" sz="1600" dirty="0" err="1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Yutazy</a:t>
            </a:r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Baly”.</a:t>
            </a: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By blending centuries-old beekeeping traditions with modern business standards, she has created a product that stands as a benchmark of honest flavor and has earned the unconditional trust of partners and customers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A5A469-AF78-2F9A-9139-75DD124D0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00" y="-160549"/>
            <a:ext cx="7096457" cy="7206021"/>
          </a:xfrm>
          <a:prstGeom prst="rect">
            <a:avLst/>
          </a:prstGeom>
        </p:spPr>
      </p:pic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2A0887AA-488A-0C5A-D6D3-59B43348FCC8}"/>
              </a:ext>
            </a:extLst>
          </p:cNvPr>
          <p:cNvSpPr/>
          <p:nvPr/>
        </p:nvSpPr>
        <p:spPr>
          <a:xfrm rot="16200000">
            <a:off x="339842" y="5270796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07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7BD52-18B4-6713-393D-1A290402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6C9828-9FB6-C4DD-5027-3C4FDC8CE9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9C293ED-930D-B46B-35A2-767EC826B17E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783B910F-1053-89F6-B674-29F3991344C9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78177813-BED2-8926-1D46-762154922C37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A350738A-8D60-8DB6-54D0-4BBE244ACE5A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Шестиугольник 47">
                <a:extLst>
                  <a:ext uri="{FF2B5EF4-FFF2-40B4-BE49-F238E27FC236}">
                    <a16:creationId xmlns:a16="http://schemas.microsoft.com/office/drawing/2014/main" id="{D7435CBF-6C71-61BD-9BCD-7045297E7A0D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F35ED286-0862-782B-060A-4B29BA038537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0F994A80-15BE-18E3-3AB9-FFFEE78BC57F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76A17F04-16E6-BA1B-8007-2D5E90F5136E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1D0AE8A0-EBCB-7382-8DDE-E371BC3237A7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C8E44FE6-D7EB-9A1F-8C43-31A952FB1775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02A975D9-EE49-E199-6C53-AE9DD978A616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19" name="Шестиугольник 18">
                <a:extLst>
                  <a:ext uri="{FF2B5EF4-FFF2-40B4-BE49-F238E27FC236}">
                    <a16:creationId xmlns:a16="http://schemas.microsoft.com/office/drawing/2014/main" id="{7AA7FD37-7DDA-D886-4B23-05B9AD89450E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Шестиугольник 19">
                <a:extLst>
                  <a:ext uri="{FF2B5EF4-FFF2-40B4-BE49-F238E27FC236}">
                    <a16:creationId xmlns:a16="http://schemas.microsoft.com/office/drawing/2014/main" id="{D85749D4-6A19-1E59-169F-26E09F45107A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584A458F-5172-0094-BEF8-7CFB9A9A50F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7BE9DDEE-EF90-9327-7DDA-3E7ED32E20BD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B731B4F0-720D-D9E5-35FA-1C1F3B9AC17B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4ADFAA17-51DA-B9AC-B4D6-ED1178065A35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3C686A9E-9DA8-A165-462A-BAD6530A8164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Шестиугольник 17">
                <a:extLst>
                  <a:ext uri="{FF2B5EF4-FFF2-40B4-BE49-F238E27FC236}">
                    <a16:creationId xmlns:a16="http://schemas.microsoft.com/office/drawing/2014/main" id="{52558752-2643-1AC3-2140-4140D700913F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D24969E-96BD-9584-800C-766835CB6A40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DF355C6E-97CD-DF70-822A-107A572F500C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0BE6D78E-1EBA-CE3D-F009-1538C89BA603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C66B9D-B533-4D34-0D93-EE896AACD1F7}"/>
              </a:ext>
            </a:extLst>
          </p:cNvPr>
          <p:cNvSpPr txBox="1"/>
          <p:nvPr/>
        </p:nvSpPr>
        <p:spPr>
          <a:xfrm>
            <a:off x="2441583" y="699199"/>
            <a:ext cx="73088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The philosophy of a clean brand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12986DA-CDD6-44B6-4E4C-3C00E21C06B4}"/>
              </a:ext>
            </a:extLst>
          </p:cNvPr>
          <p:cNvSpPr/>
          <p:nvPr/>
        </p:nvSpPr>
        <p:spPr>
          <a:xfrm>
            <a:off x="1051414" y="3526269"/>
            <a:ext cx="10089173" cy="2733966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8B1F123-9D1D-E8EC-D5A5-5E8202A10B0A}"/>
              </a:ext>
            </a:extLst>
          </p:cNvPr>
          <p:cNvGrpSpPr/>
          <p:nvPr/>
        </p:nvGrpSpPr>
        <p:grpSpPr>
          <a:xfrm>
            <a:off x="1153179" y="1082263"/>
            <a:ext cx="9855088" cy="3633861"/>
            <a:chOff x="1674335" y="1473002"/>
            <a:chExt cx="8846491" cy="3109348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D1AC4D09-366D-7557-252A-7DC3B86B4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74335" y="1473002"/>
              <a:ext cx="3212364" cy="3109347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D7E4FA22-8E27-C16D-DC1B-5700036A6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91398" y="1473002"/>
              <a:ext cx="3212364" cy="3109347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3DF8444B-A970-BC87-ABCB-812AE0B9D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08462" y="1473003"/>
              <a:ext cx="3212364" cy="3109347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D622324-2270-362A-6FE3-B77239CC0CDC}"/>
              </a:ext>
            </a:extLst>
          </p:cNvPr>
          <p:cNvSpPr txBox="1"/>
          <p:nvPr/>
        </p:nvSpPr>
        <p:spPr>
          <a:xfrm>
            <a:off x="1499465" y="4258373"/>
            <a:ext cx="2937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Absolute naturalness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We guarantee 100% product purity, with no antibiotics, sugar, or chemical additives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5366F9-2388-1524-3979-728C86A06896}"/>
              </a:ext>
            </a:extLst>
          </p:cNvPr>
          <p:cNvSpPr txBox="1"/>
          <p:nvPr/>
        </p:nvSpPr>
        <p:spPr>
          <a:xfrm>
            <a:off x="4627280" y="4258373"/>
            <a:ext cx="2978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Maximum natural benefits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Gentle harvesting techniques fully preserve the living power, vitamins, and biological properties of honey, propolis, and bee bread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ED19F0-CD13-F7D4-F569-DCEB42D4991B}"/>
              </a:ext>
            </a:extLst>
          </p:cNvPr>
          <p:cNvSpPr txBox="1"/>
          <p:nvPr/>
        </p:nvSpPr>
        <p:spPr>
          <a:xfrm>
            <a:off x="7795307" y="4258373"/>
            <a:ext cx="29378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Eco-responsibility and development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We preserve the ecological balance of the region and develop agrotourism, opening the beauty and traditions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of Tatarstan beekeeping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to everyone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A65D0533-8FD8-DA68-3CDF-E90E8539AB83}"/>
              </a:ext>
            </a:extLst>
          </p:cNvPr>
          <p:cNvSpPr/>
          <p:nvPr/>
        </p:nvSpPr>
        <p:spPr>
          <a:xfrm>
            <a:off x="329369" y="2153879"/>
            <a:ext cx="1016812" cy="876562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4068E2A0-7E29-24B4-41BA-ECE8DA1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547" y="2413359"/>
            <a:ext cx="1063828" cy="1063828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3C0BACA-05DC-C988-9C3A-F2FF55386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741" y="2358867"/>
            <a:ext cx="1070134" cy="107013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E4CAD97-572A-AC6A-29AD-5271A37012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46" y="2252355"/>
            <a:ext cx="1224832" cy="12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84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BA416-F4BB-8E56-6A0C-842CED190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082372-B69F-2768-ABDA-4DB9B63F34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4BDA6B5-3277-B349-8D3C-E2C999516903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D0545617-A96A-833B-D60B-9ACFE0341C47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D0D5A1EB-59FD-A6F7-699F-C04CB93B374B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B83FF1F5-FF30-375F-0300-F6AC7C12BE46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Шестиугольник 47">
                <a:extLst>
                  <a:ext uri="{FF2B5EF4-FFF2-40B4-BE49-F238E27FC236}">
                    <a16:creationId xmlns:a16="http://schemas.microsoft.com/office/drawing/2014/main" id="{FFE59623-D9C7-18CE-930E-35311F02819C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0465E465-2149-A45C-4FAD-691F0080DB41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E5CA23A4-2A14-1CF7-3E1A-3A7DAED02F34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6BE2112F-972A-BDB9-2B3A-76291C225418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6AB69A29-5442-71F9-6E85-DB81286B2545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6FF85B8C-8041-76B4-D8EC-4EBC834D888A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EA1BE9CE-A53B-D5A1-3E88-4932E8F2C60D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19" name="Шестиугольник 18">
                <a:extLst>
                  <a:ext uri="{FF2B5EF4-FFF2-40B4-BE49-F238E27FC236}">
                    <a16:creationId xmlns:a16="http://schemas.microsoft.com/office/drawing/2014/main" id="{56C1C07F-AE3A-5FA7-D0E0-7816F9EADAD7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Шестиугольник 19">
                <a:extLst>
                  <a:ext uri="{FF2B5EF4-FFF2-40B4-BE49-F238E27FC236}">
                    <a16:creationId xmlns:a16="http://schemas.microsoft.com/office/drawing/2014/main" id="{447A8257-C164-FBA0-9274-C3D022627D5C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266FF3CF-F80E-64A9-C9ED-9A6493DDF32B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158C6692-BF99-D62B-2137-FC438BA2752C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F7453600-CA4C-9DA1-BF35-D7B1D86A524D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9BAE293E-D946-EEF6-7418-A3CB21F7F754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E01FC8-0930-61D0-2665-E620277E121C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Шестиугольник 17">
                <a:extLst>
                  <a:ext uri="{FF2B5EF4-FFF2-40B4-BE49-F238E27FC236}">
                    <a16:creationId xmlns:a16="http://schemas.microsoft.com/office/drawing/2014/main" id="{00DA84EF-1CE9-43D6-7688-D167F943F608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0928F77-2AA5-DC18-F663-F39ADA878505}"/>
              </a:ext>
            </a:extLst>
          </p:cNvPr>
          <p:cNvSpPr/>
          <p:nvPr/>
        </p:nvSpPr>
        <p:spPr>
          <a:xfrm>
            <a:off x="1634808" y="5348198"/>
            <a:ext cx="8922385" cy="45719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47000">
                <a:srgbClr val="F5960B"/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A728D16-354C-6C26-F60A-9D03D8A4BCB0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D0C12BD2-8A62-74B7-DE93-EE5E0A0D418D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2AC72525-BD96-614C-A9A9-7BA3D539153F}"/>
              </a:ext>
            </a:extLst>
          </p:cNvPr>
          <p:cNvSpPr/>
          <p:nvPr/>
        </p:nvSpPr>
        <p:spPr>
          <a:xfrm>
            <a:off x="329369" y="2153879"/>
            <a:ext cx="1016812" cy="876562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CA822779-D389-07FD-C354-C951B74000B1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8ACA5CF-D2A9-6838-5814-43FFC23DBEC8}"/>
              </a:ext>
            </a:extLst>
          </p:cNvPr>
          <p:cNvSpPr/>
          <p:nvPr/>
        </p:nvSpPr>
        <p:spPr>
          <a:xfrm>
            <a:off x="1051414" y="3732153"/>
            <a:ext cx="10089173" cy="2528082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EF020CA-292E-D509-F062-E69D6A1960CC}"/>
              </a:ext>
            </a:extLst>
          </p:cNvPr>
          <p:cNvGrpSpPr/>
          <p:nvPr/>
        </p:nvGrpSpPr>
        <p:grpSpPr>
          <a:xfrm>
            <a:off x="1965923" y="1396640"/>
            <a:ext cx="8066645" cy="3633860"/>
            <a:chOff x="2468532" y="1473002"/>
            <a:chExt cx="7241082" cy="3109347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383D0DB-8CB4-48AA-E6D1-EAC1F17C5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8532" y="1473002"/>
              <a:ext cx="3212364" cy="3109347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E124B2BD-5619-FAD6-3184-9EB50BB3C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97250" y="1473002"/>
              <a:ext cx="3212364" cy="3109347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A4C1062-6556-452F-2BA8-530E63C7B129}"/>
              </a:ext>
            </a:extLst>
          </p:cNvPr>
          <p:cNvSpPr txBox="1"/>
          <p:nvPr/>
        </p:nvSpPr>
        <p:spPr>
          <a:xfrm>
            <a:off x="1828357" y="4535527"/>
            <a:ext cx="37955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Official control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Expertise from the Republican Veterinary Laboratory of Tatarstan has confirmed that our honey strictly complies with GOST standards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A7CA25-4FDC-431E-8FA5-2CB7A0344D49}"/>
              </a:ext>
            </a:extLst>
          </p:cNvPr>
          <p:cNvSpPr txBox="1"/>
          <p:nvPr/>
        </p:nvSpPr>
        <p:spPr>
          <a:xfrm>
            <a:off x="6074469" y="4535527"/>
            <a:ext cx="4439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Stability of supply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Professional management of the apiary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in the village of </a:t>
            </a:r>
            <a:r>
              <a:rPr lang="en-US" sz="1400" dirty="0" err="1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Kryash-Bulyak</a:t>
            </a:r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and wintering bees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in a dedicated facility ensure the survival of strong colonies and stable production volumes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75ECA2-7BA0-C2CC-7A83-BAB3AD1EF408}"/>
              </a:ext>
            </a:extLst>
          </p:cNvPr>
          <p:cNvSpPr txBox="1"/>
          <p:nvPr/>
        </p:nvSpPr>
        <p:spPr>
          <a:xfrm>
            <a:off x="1797381" y="787802"/>
            <a:ext cx="859723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Export potential and quality 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pPr algn="ctr"/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standards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FBAC4C6-8AAC-F9DC-8531-FC1488860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174" y="2740023"/>
            <a:ext cx="949522" cy="94952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AFF6BC5-E8F3-6715-83AD-44B3DFD90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169" y="2616900"/>
            <a:ext cx="1118188" cy="111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7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847C-694E-2DCE-A351-04E50240D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6A3E7-1496-D3EE-EC92-D6CAF4078F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432EB87-8304-021A-D074-E536FA8DBCDA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02E1B8B0-C65D-45F8-FE4B-DD1E70173105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6EA16DCA-E2C5-DA54-94D9-17C4518A6B1A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149F190C-99AE-A75E-1161-3AB3705149B4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Шестиугольник 47">
                <a:extLst>
                  <a:ext uri="{FF2B5EF4-FFF2-40B4-BE49-F238E27FC236}">
                    <a16:creationId xmlns:a16="http://schemas.microsoft.com/office/drawing/2014/main" id="{F100A29D-9C93-6090-55CF-D30BE00D2B39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9FC9A415-1164-8395-EB99-57FE832D7277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C692F97B-91DD-0825-083B-30BF511E7975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A212264D-DEA0-54DA-DCB5-4FACC8D141AF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24F2CAD2-ECE6-E5A9-5F89-BFF4AF39002E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A34E0D86-371F-79A9-803F-85CBB8995C6C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C75CD1ED-3FBA-9EAD-C592-A47A855C29D9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19" name="Шестиугольник 18">
                <a:extLst>
                  <a:ext uri="{FF2B5EF4-FFF2-40B4-BE49-F238E27FC236}">
                    <a16:creationId xmlns:a16="http://schemas.microsoft.com/office/drawing/2014/main" id="{4D1B0FF7-664C-62CD-739F-C9A12EED12CD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Шестиугольник 19">
                <a:extLst>
                  <a:ext uri="{FF2B5EF4-FFF2-40B4-BE49-F238E27FC236}">
                    <a16:creationId xmlns:a16="http://schemas.microsoft.com/office/drawing/2014/main" id="{5D6A1E33-609C-612D-74C9-945A8324C911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DC21745C-F788-36C6-A3B9-24E6F026A23C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D8C5FB5D-4150-0A71-5DED-F0B62BE4F15F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91DA16DF-1C90-4200-A947-CBDD4A7F8151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D4F18205-D5EA-2F50-D9B3-E0E9E06A3236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51719069-AE04-B175-8A6F-F10A56D7DA1E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Шестиугольник 17">
                <a:extLst>
                  <a:ext uri="{FF2B5EF4-FFF2-40B4-BE49-F238E27FC236}">
                    <a16:creationId xmlns:a16="http://schemas.microsoft.com/office/drawing/2014/main" id="{328CA582-82C9-F26D-EAED-291ECB323462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90437CE-02C9-3552-4CCE-8C31700D95AF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Шестиугольник 38">
            <a:extLst>
              <a:ext uri="{FF2B5EF4-FFF2-40B4-BE49-F238E27FC236}">
                <a16:creationId xmlns:a16="http://schemas.microsoft.com/office/drawing/2014/main" id="{E2C8E879-18AE-7392-2BA3-269862EE4E15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id="{A9D5F903-47BF-B406-C7F2-58879ED1ABE3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CB097AB0-A925-8CA0-4FC0-B40262BED45A}"/>
              </a:ext>
            </a:extLst>
          </p:cNvPr>
          <p:cNvSpPr/>
          <p:nvPr/>
        </p:nvSpPr>
        <p:spPr>
          <a:xfrm>
            <a:off x="3613487" y="4045996"/>
            <a:ext cx="2407939" cy="2047815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DCF93DA-2D21-4F66-1510-14F2FB0E91C2}"/>
              </a:ext>
            </a:extLst>
          </p:cNvPr>
          <p:cNvSpPr/>
          <p:nvPr/>
        </p:nvSpPr>
        <p:spPr>
          <a:xfrm>
            <a:off x="6215963" y="4045996"/>
            <a:ext cx="2407939" cy="2047815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7A990A96-E4DC-CC58-6C37-D94E7872E0AC}"/>
              </a:ext>
            </a:extLst>
          </p:cNvPr>
          <p:cNvSpPr/>
          <p:nvPr/>
        </p:nvSpPr>
        <p:spPr>
          <a:xfrm>
            <a:off x="8812394" y="4045996"/>
            <a:ext cx="2407939" cy="2047815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0DD0ED-11E7-F237-6224-33A75EC7BE7E}"/>
              </a:ext>
            </a:extLst>
          </p:cNvPr>
          <p:cNvSpPr txBox="1"/>
          <p:nvPr/>
        </p:nvSpPr>
        <p:spPr>
          <a:xfrm>
            <a:off x="1373024" y="848746"/>
            <a:ext cx="9445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A natural pharmacy for every day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C9CA3EA-8D7D-E0A4-A1A1-C3F9F9D80676}"/>
              </a:ext>
            </a:extLst>
          </p:cNvPr>
          <p:cNvSpPr/>
          <p:nvPr/>
        </p:nvSpPr>
        <p:spPr>
          <a:xfrm>
            <a:off x="1016248" y="4045996"/>
            <a:ext cx="2407939" cy="2047815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BEE037-9422-24A4-2DD6-37F0F8660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9" y="1736525"/>
            <a:ext cx="3797065" cy="38556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24789-AF8E-7F07-4F67-75AD54D4D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1923" y="1736525"/>
            <a:ext cx="3797064" cy="38556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A3B8B9-098A-8536-169D-CF8F63CBCE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353" y="1736525"/>
            <a:ext cx="3797064" cy="385568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10AB4AC-8520-1743-BE28-082A46508C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5245" y="1736525"/>
            <a:ext cx="3797064" cy="385568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A52BC2F-C57C-9619-7AF2-CF134BC721A3}"/>
              </a:ext>
            </a:extLst>
          </p:cNvPr>
          <p:cNvSpPr txBox="1"/>
          <p:nvPr/>
        </p:nvSpPr>
        <p:spPr>
          <a:xfrm>
            <a:off x="1158698" y="5063301"/>
            <a:ext cx="2057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Floral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The aroma of meadow wildflowers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016F054-45CA-5851-E8F7-39AFBD433092}"/>
              </a:ext>
            </a:extLst>
          </p:cNvPr>
          <p:cNvSpPr txBox="1"/>
          <p:nvPr/>
        </p:nvSpPr>
        <p:spPr>
          <a:xfrm>
            <a:off x="3791770" y="5063301"/>
            <a:ext cx="2057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Buckwheat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Dark, rich, intense flavor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3007DC-A5C3-A488-298E-DF8E54B72B09}"/>
              </a:ext>
            </a:extLst>
          </p:cNvPr>
          <p:cNvSpPr txBox="1"/>
          <p:nvPr/>
        </p:nvSpPr>
        <p:spPr>
          <a:xfrm>
            <a:off x="6389863" y="5063301"/>
            <a:ext cx="2057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Linden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Classic light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honey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CBDE7B-FAED-E373-3B4C-87CA3043A58B}"/>
              </a:ext>
            </a:extLst>
          </p:cNvPr>
          <p:cNvSpPr txBox="1"/>
          <p:nvPr/>
        </p:nvSpPr>
        <p:spPr>
          <a:xfrm>
            <a:off x="8979003" y="5063301"/>
            <a:ext cx="2057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Sunflower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Bright, sunny 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energy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00366DD6-8FF2-1CBA-1C70-991EC418F634}"/>
              </a:ext>
            </a:extLst>
          </p:cNvPr>
          <p:cNvSpPr/>
          <p:nvPr/>
        </p:nvSpPr>
        <p:spPr>
          <a:xfrm>
            <a:off x="329369" y="2153879"/>
            <a:ext cx="799172" cy="688941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A62D0C-42C5-14B0-0D73-1AB10D37162B}"/>
              </a:ext>
            </a:extLst>
          </p:cNvPr>
          <p:cNvSpPr txBox="1"/>
          <p:nvPr/>
        </p:nvSpPr>
        <p:spPr>
          <a:xfrm>
            <a:off x="2912138" y="1461602"/>
            <a:ext cx="6367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A7B08"/>
                </a:solidFill>
                <a:latin typeface="SF Pro Rounded" pitchFamily="50" charset="0"/>
                <a:ea typeface="SF Pro Rounded" pitchFamily="50" charset="0"/>
                <a:cs typeface="SF Pro Rounded" pitchFamily="50" charset="0"/>
              </a:rPr>
              <a:t>Natural honey tailored to any retail customer preference and business partner need</a:t>
            </a:r>
            <a:endParaRPr lang="ru-RU" dirty="0">
              <a:solidFill>
                <a:srgbClr val="CA7B08"/>
              </a:solidFill>
              <a:latin typeface="SF Pro Rounded" pitchFamily="50" charset="0"/>
              <a:ea typeface="SF Pro Rounded" pitchFamily="50" charset="0"/>
              <a:cs typeface="SF Pro Round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00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9D3AE-097E-253E-19C8-1D23F6F18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E733C9-4E13-6FAB-DE42-34C5E8288B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089FB1E-C369-970E-FA86-42A8E5D728B5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2CAD96FD-A84C-B176-3747-891F32BA9B3C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B2FC654D-040A-A14E-3534-A3B0BDE2EA45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53D27511-6FAA-57EB-C9BB-7A4B0858AE1F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Шестиугольник 47">
                <a:extLst>
                  <a:ext uri="{FF2B5EF4-FFF2-40B4-BE49-F238E27FC236}">
                    <a16:creationId xmlns:a16="http://schemas.microsoft.com/office/drawing/2014/main" id="{95F2FAFB-A739-D0E9-F2F3-91B79CC3381D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92904876-08C2-9353-BABB-C4AB4E35D19C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62883FAE-5B78-5BC0-2394-0E0D5EB63EB3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8A8E428B-D49E-A66A-3BC5-A9518BE21CD3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DAAF3EA2-7567-7C19-DDD4-0553E63D3751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34249D96-8090-BB3F-88E5-83E461844842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77FBD85E-EE44-7F72-90C5-B7A592417711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19" name="Шестиугольник 18">
                <a:extLst>
                  <a:ext uri="{FF2B5EF4-FFF2-40B4-BE49-F238E27FC236}">
                    <a16:creationId xmlns:a16="http://schemas.microsoft.com/office/drawing/2014/main" id="{EE6E0D2C-8884-D28B-04D5-FEAB0F309719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Шестиугольник 19">
                <a:extLst>
                  <a:ext uri="{FF2B5EF4-FFF2-40B4-BE49-F238E27FC236}">
                    <a16:creationId xmlns:a16="http://schemas.microsoft.com/office/drawing/2014/main" id="{13FE366A-2769-609F-7485-EB8BE52B9E11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8DBCE305-462B-214B-9A3A-B14ACD7E1CF1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68F10225-1BA1-E3F5-E3FD-9F592EBECAF2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EF4677E2-235B-5AD6-501C-37BC9AA717D8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A1A10064-65C1-47D0-3D84-5A49B8F38D2A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28940D44-D0E6-A82D-8DDC-560284EED3C2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Шестиугольник 17">
                <a:extLst>
                  <a:ext uri="{FF2B5EF4-FFF2-40B4-BE49-F238E27FC236}">
                    <a16:creationId xmlns:a16="http://schemas.microsoft.com/office/drawing/2014/main" id="{9563BC91-F774-7A2F-15AA-D4DFDDF51617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52CC3E-7380-E0EA-E353-51C86A935C32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3BBE6C5-7D04-1E78-5F9F-9A2313A3850C}"/>
              </a:ext>
            </a:extLst>
          </p:cNvPr>
          <p:cNvCxnSpPr/>
          <p:nvPr/>
        </p:nvCxnSpPr>
        <p:spPr>
          <a:xfrm>
            <a:off x="10125364" y="3160272"/>
            <a:ext cx="0" cy="1353312"/>
          </a:xfrm>
          <a:prstGeom prst="line">
            <a:avLst/>
          </a:prstGeom>
          <a:ln>
            <a:solidFill>
              <a:srgbClr val="F596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3940AFD-DA58-F568-A570-A7F1BEAA7317}"/>
              </a:ext>
            </a:extLst>
          </p:cNvPr>
          <p:cNvCxnSpPr/>
          <p:nvPr/>
        </p:nvCxnSpPr>
        <p:spPr>
          <a:xfrm>
            <a:off x="6929988" y="3189709"/>
            <a:ext cx="0" cy="1353312"/>
          </a:xfrm>
          <a:prstGeom prst="line">
            <a:avLst/>
          </a:prstGeom>
          <a:ln>
            <a:solidFill>
              <a:srgbClr val="F596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D7A4D211-8977-4DB9-071D-59AABFBB99A1}"/>
              </a:ext>
            </a:extLst>
          </p:cNvPr>
          <p:cNvSpPr/>
          <p:nvPr/>
        </p:nvSpPr>
        <p:spPr>
          <a:xfrm>
            <a:off x="2321153" y="3960692"/>
            <a:ext cx="2410139" cy="2048562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0403526B-8543-F4DD-9E67-9E5ED05D1C92}"/>
              </a:ext>
            </a:extLst>
          </p:cNvPr>
          <p:cNvSpPr/>
          <p:nvPr/>
        </p:nvSpPr>
        <p:spPr>
          <a:xfrm>
            <a:off x="7345089" y="3960692"/>
            <a:ext cx="2410139" cy="2048562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7E77FF-D5A4-1D6C-7078-86E6029B3C45}"/>
              </a:ext>
            </a:extLst>
          </p:cNvPr>
          <p:cNvSpPr txBox="1"/>
          <p:nvPr/>
        </p:nvSpPr>
        <p:spPr>
          <a:xfrm>
            <a:off x="10147496" y="3718097"/>
            <a:ext cx="937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420</a:t>
            </a:r>
            <a:r>
              <a:rPr lang="en-US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g</a:t>
            </a:r>
            <a:endParaRPr lang="ru-RU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B545E3B-0F0A-221C-EA9F-09A76FCF93A9}"/>
              </a:ext>
            </a:extLst>
          </p:cNvPr>
          <p:cNvSpPr txBox="1"/>
          <p:nvPr/>
        </p:nvSpPr>
        <p:spPr>
          <a:xfrm>
            <a:off x="6079255" y="3718097"/>
            <a:ext cx="85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800</a:t>
            </a:r>
            <a:r>
              <a:rPr lang="en-US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g</a:t>
            </a:r>
            <a:endParaRPr lang="ru-RU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58CBF3FD-F43D-F41E-2E18-4EC2E37B8C1B}"/>
              </a:ext>
            </a:extLst>
          </p:cNvPr>
          <p:cNvCxnSpPr/>
          <p:nvPr/>
        </p:nvCxnSpPr>
        <p:spPr>
          <a:xfrm>
            <a:off x="1948756" y="3193044"/>
            <a:ext cx="0" cy="1353312"/>
          </a:xfrm>
          <a:prstGeom prst="line">
            <a:avLst/>
          </a:prstGeom>
          <a:ln>
            <a:solidFill>
              <a:srgbClr val="F596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65006EA-97EE-DF89-F6E1-357B33F71603}"/>
              </a:ext>
            </a:extLst>
          </p:cNvPr>
          <p:cNvSpPr txBox="1"/>
          <p:nvPr/>
        </p:nvSpPr>
        <p:spPr>
          <a:xfrm>
            <a:off x="1128541" y="3718097"/>
            <a:ext cx="863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140 g</a:t>
            </a:r>
            <a:endParaRPr lang="ru-RU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AEF0CED-8434-AD75-4DE7-5740CBD14BE6}"/>
              </a:ext>
            </a:extLst>
          </p:cNvPr>
          <p:cNvCxnSpPr/>
          <p:nvPr/>
        </p:nvCxnSpPr>
        <p:spPr>
          <a:xfrm>
            <a:off x="5136272" y="3195453"/>
            <a:ext cx="0" cy="1353312"/>
          </a:xfrm>
          <a:prstGeom prst="line">
            <a:avLst/>
          </a:prstGeom>
          <a:ln>
            <a:solidFill>
              <a:srgbClr val="F596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D152B8A6-6460-EEAC-FAAF-A8EBA2B09E32}"/>
              </a:ext>
            </a:extLst>
          </p:cNvPr>
          <p:cNvSpPr txBox="1"/>
          <p:nvPr/>
        </p:nvSpPr>
        <p:spPr>
          <a:xfrm>
            <a:off x="5219374" y="3718097"/>
            <a:ext cx="876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330 </a:t>
            </a:r>
            <a:r>
              <a:rPr lang="en-US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g</a:t>
            </a:r>
            <a:endParaRPr lang="ru-RU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7838B1-1DD3-A623-3501-B65F920B19A9}"/>
              </a:ext>
            </a:extLst>
          </p:cNvPr>
          <p:cNvSpPr txBox="1"/>
          <p:nvPr/>
        </p:nvSpPr>
        <p:spPr>
          <a:xfrm>
            <a:off x="7211486" y="5492815"/>
            <a:ext cx="2642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Plastic jar</a:t>
            </a:r>
            <a:endParaRPr lang="ru-RU" sz="16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0E18D-F848-56BA-9275-CEE869A920EF}"/>
              </a:ext>
            </a:extLst>
          </p:cNvPr>
          <p:cNvSpPr txBox="1"/>
          <p:nvPr/>
        </p:nvSpPr>
        <p:spPr>
          <a:xfrm>
            <a:off x="1373024" y="848746"/>
            <a:ext cx="9445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Packaging specifications and size options </a:t>
            </a:r>
            <a:endParaRPr lang="ru-RU" sz="32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  <a:p>
            <a:pPr algn="ctr"/>
            <a:r>
              <a:rPr lang="en-US" sz="32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for the export line</a:t>
            </a:r>
            <a:endParaRPr lang="ru-RU" sz="32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B6ADE1-99D3-E146-7A12-386A2C6FA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485" y="1834516"/>
            <a:ext cx="3866888" cy="386688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4CC94D2-8D17-D5D6-EB21-5FD0287A1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18" y="2404141"/>
            <a:ext cx="2555793" cy="38367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98FB0DE-84A2-0F84-C036-7FC5A58C3E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82" y="1570762"/>
            <a:ext cx="2907916" cy="4365327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5C1E7089-B3B1-8F82-9413-FB53C83CEF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84002" y="5462038"/>
            <a:ext cx="2642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Glass jar</a:t>
            </a:r>
            <a:endParaRPr lang="ru-RU" sz="16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7AF46781-9946-BD11-8447-95C58D6AE4BE}"/>
              </a:ext>
            </a:extLst>
          </p:cNvPr>
          <p:cNvSpPr/>
          <p:nvPr/>
        </p:nvSpPr>
        <p:spPr>
          <a:xfrm>
            <a:off x="329369" y="2153879"/>
            <a:ext cx="799172" cy="688941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id="{50A9E0CF-1275-FC77-82A7-260090C7F6D5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B4E5FE6F-0D2C-0363-BF53-6EB2EA4E6F05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F1D5EE9-81A7-EC26-71E4-3FCB6F88D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42" y="1819982"/>
            <a:ext cx="3866888" cy="386688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B1A23BE-664B-D1C0-BE0F-3BDF5C017C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36" y="2059762"/>
            <a:ext cx="2335263" cy="3505668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9D7F0B6-2796-858B-6A46-F137BBFD4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71" y="1706740"/>
            <a:ext cx="2727075" cy="409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00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A60D2-5AF0-742E-478A-A0B7DB084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BE126E-81D5-9708-96F8-E40C73E324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BE3E0EB7-8F29-6629-BF80-BA450F4EA6FC}"/>
              </a:ext>
            </a:extLst>
          </p:cNvPr>
          <p:cNvGrpSpPr/>
          <p:nvPr/>
        </p:nvGrpSpPr>
        <p:grpSpPr>
          <a:xfrm flipH="1">
            <a:off x="8574248" y="1174454"/>
            <a:ext cx="4640881" cy="5915297"/>
            <a:chOff x="5138245" y="2444172"/>
            <a:chExt cx="4640881" cy="5915297"/>
          </a:xfrm>
        </p:grpSpPr>
        <p:sp>
          <p:nvSpPr>
            <p:cNvPr id="65" name="Шестиугольник 64">
              <a:extLst>
                <a:ext uri="{FF2B5EF4-FFF2-40B4-BE49-F238E27FC236}">
                  <a16:creationId xmlns:a16="http://schemas.microsoft.com/office/drawing/2014/main" id="{98CC2F24-A53B-C090-73B2-A39271A9CF4B}"/>
                </a:ext>
              </a:extLst>
            </p:cNvPr>
            <p:cNvSpPr/>
            <p:nvPr/>
          </p:nvSpPr>
          <p:spPr>
            <a:xfrm>
              <a:off x="7516291" y="4656149"/>
              <a:ext cx="2262835" cy="1950720"/>
            </a:xfrm>
            <a:prstGeom prst="hexagon">
              <a:avLst/>
            </a:prstGeom>
            <a:solidFill>
              <a:srgbClr val="F5960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Шестиугольник 65">
              <a:extLst>
                <a:ext uri="{FF2B5EF4-FFF2-40B4-BE49-F238E27FC236}">
                  <a16:creationId xmlns:a16="http://schemas.microsoft.com/office/drawing/2014/main" id="{946E08F1-76B9-4270-6980-1357E4A6D0F7}"/>
                </a:ext>
              </a:extLst>
            </p:cNvPr>
            <p:cNvSpPr/>
            <p:nvPr/>
          </p:nvSpPr>
          <p:spPr>
            <a:xfrm>
              <a:off x="5974884" y="5805245"/>
              <a:ext cx="1859768" cy="1603248"/>
            </a:xfrm>
            <a:prstGeom prst="hexagon">
              <a:avLst/>
            </a:prstGeom>
            <a:solidFill>
              <a:srgbClr val="FDE492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Шестиугольник 66">
              <a:extLst>
                <a:ext uri="{FF2B5EF4-FFF2-40B4-BE49-F238E27FC236}">
                  <a16:creationId xmlns:a16="http://schemas.microsoft.com/office/drawing/2014/main" id="{95C81EB2-30DE-574C-937B-32C394F58AB3}"/>
                </a:ext>
              </a:extLst>
            </p:cNvPr>
            <p:cNvSpPr/>
            <p:nvPr/>
          </p:nvSpPr>
          <p:spPr>
            <a:xfrm>
              <a:off x="7536611" y="6756221"/>
              <a:ext cx="1859768" cy="1603248"/>
            </a:xfrm>
            <a:prstGeom prst="hexagon">
              <a:avLst/>
            </a:prstGeom>
            <a:solidFill>
              <a:srgbClr val="FDC70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Шестиугольник 67">
              <a:extLst>
                <a:ext uri="{FF2B5EF4-FFF2-40B4-BE49-F238E27FC236}">
                  <a16:creationId xmlns:a16="http://schemas.microsoft.com/office/drawing/2014/main" id="{77C5CE11-47EC-574C-D5CE-C11D0F7BAEE7}"/>
                </a:ext>
              </a:extLst>
            </p:cNvPr>
            <p:cNvSpPr/>
            <p:nvPr/>
          </p:nvSpPr>
          <p:spPr>
            <a:xfrm rot="1722615">
              <a:off x="5138245" y="2444172"/>
              <a:ext cx="1859768" cy="1603248"/>
            </a:xfrm>
            <a:prstGeom prst="hexagon">
              <a:avLst/>
            </a:prstGeom>
            <a:solidFill>
              <a:srgbClr val="FDE492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85923E4E-2522-5C84-BDF5-1469DF3DDD90}"/>
              </a:ext>
            </a:extLst>
          </p:cNvPr>
          <p:cNvGrpSpPr/>
          <p:nvPr/>
        </p:nvGrpSpPr>
        <p:grpSpPr>
          <a:xfrm rot="16200000">
            <a:off x="8692714" y="-1215193"/>
            <a:ext cx="1491987" cy="2441762"/>
            <a:chOff x="-288874" y="-529310"/>
            <a:chExt cx="2262835" cy="3703319"/>
          </a:xfrm>
        </p:grpSpPr>
        <p:sp>
          <p:nvSpPr>
            <p:cNvPr id="58" name="Шестиугольник 57">
              <a:extLst>
                <a:ext uri="{FF2B5EF4-FFF2-40B4-BE49-F238E27FC236}">
                  <a16:creationId xmlns:a16="http://schemas.microsoft.com/office/drawing/2014/main" id="{CA38706A-8FA9-D57C-728C-68BAAFBF89ED}"/>
                </a:ext>
              </a:extLst>
            </p:cNvPr>
            <p:cNvSpPr/>
            <p:nvPr/>
          </p:nvSpPr>
          <p:spPr>
            <a:xfrm>
              <a:off x="-288874" y="-529310"/>
              <a:ext cx="2262835" cy="1950720"/>
            </a:xfrm>
            <a:prstGeom prst="hexagon">
              <a:avLst/>
            </a:prstGeom>
            <a:solidFill>
              <a:srgbClr val="F5960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Шестиугольник 59">
              <a:extLst>
                <a:ext uri="{FF2B5EF4-FFF2-40B4-BE49-F238E27FC236}">
                  <a16:creationId xmlns:a16="http://schemas.microsoft.com/office/drawing/2014/main" id="{53F3C205-D472-881C-76AB-30187C6128BF}"/>
                </a:ext>
              </a:extLst>
            </p:cNvPr>
            <p:cNvSpPr/>
            <p:nvPr/>
          </p:nvSpPr>
          <p:spPr>
            <a:xfrm>
              <a:off x="-268551" y="1570761"/>
              <a:ext cx="1859768" cy="1603248"/>
            </a:xfrm>
            <a:prstGeom prst="hexagon">
              <a:avLst/>
            </a:prstGeom>
            <a:solidFill>
              <a:srgbClr val="FDC70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359D1BF-949F-55AE-CF0F-51D4569A8E65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37B94412-971D-EFDB-E49F-37BCE72A37E4}"/>
              </a:ext>
            </a:extLst>
          </p:cNvPr>
          <p:cNvGrpSpPr/>
          <p:nvPr/>
        </p:nvGrpSpPr>
        <p:grpSpPr>
          <a:xfrm>
            <a:off x="-1050949" y="-529310"/>
            <a:ext cx="3804242" cy="2752344"/>
            <a:chOff x="-1050949" y="-529310"/>
            <a:chExt cx="3804242" cy="2752344"/>
          </a:xfrm>
        </p:grpSpPr>
        <p:sp>
          <p:nvSpPr>
            <p:cNvPr id="69" name="Шестиугольник 68">
              <a:extLst>
                <a:ext uri="{FF2B5EF4-FFF2-40B4-BE49-F238E27FC236}">
                  <a16:creationId xmlns:a16="http://schemas.microsoft.com/office/drawing/2014/main" id="{43E790A7-BF80-D6B5-0A97-54D5B004467C}"/>
                </a:ext>
              </a:extLst>
            </p:cNvPr>
            <p:cNvSpPr/>
            <p:nvPr/>
          </p:nvSpPr>
          <p:spPr>
            <a:xfrm>
              <a:off x="490458" y="-529310"/>
              <a:ext cx="2262835" cy="1950720"/>
            </a:xfrm>
            <a:prstGeom prst="hexagon">
              <a:avLst/>
            </a:prstGeom>
            <a:solidFill>
              <a:srgbClr val="F5960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0" name="Шестиугольник 69">
              <a:extLst>
                <a:ext uri="{FF2B5EF4-FFF2-40B4-BE49-F238E27FC236}">
                  <a16:creationId xmlns:a16="http://schemas.microsoft.com/office/drawing/2014/main" id="{576A2A65-6CC3-D893-3040-B22664E36390}"/>
                </a:ext>
              </a:extLst>
            </p:cNvPr>
            <p:cNvSpPr/>
            <p:nvPr/>
          </p:nvSpPr>
          <p:spPr>
            <a:xfrm>
              <a:off x="-1050949" y="619786"/>
              <a:ext cx="1859768" cy="1603248"/>
            </a:xfrm>
            <a:prstGeom prst="hexagon">
              <a:avLst/>
            </a:prstGeom>
            <a:solidFill>
              <a:srgbClr val="FCE28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A8940986-ED09-D64D-5950-EAEEBC448BBC}"/>
              </a:ext>
            </a:extLst>
          </p:cNvPr>
          <p:cNvGrpSpPr/>
          <p:nvPr/>
        </p:nvGrpSpPr>
        <p:grpSpPr>
          <a:xfrm rot="16200000">
            <a:off x="-1220336" y="3949830"/>
            <a:ext cx="4444142" cy="3498857"/>
            <a:chOff x="-1050947" y="-2594780"/>
            <a:chExt cx="6740245" cy="5306572"/>
          </a:xfrm>
        </p:grpSpPr>
        <p:sp>
          <p:nvSpPr>
            <p:cNvPr id="61" name="Шестиугольник 60">
              <a:extLst>
                <a:ext uri="{FF2B5EF4-FFF2-40B4-BE49-F238E27FC236}">
                  <a16:creationId xmlns:a16="http://schemas.microsoft.com/office/drawing/2014/main" id="{2ED230EB-F713-A02B-8514-D09C5957E61A}"/>
                </a:ext>
              </a:extLst>
            </p:cNvPr>
            <p:cNvSpPr/>
            <p:nvPr/>
          </p:nvSpPr>
          <p:spPr>
            <a:xfrm>
              <a:off x="490460" y="-991529"/>
              <a:ext cx="2262835" cy="1950720"/>
            </a:xfrm>
            <a:prstGeom prst="hexagon">
              <a:avLst/>
            </a:prstGeom>
            <a:solidFill>
              <a:srgbClr val="FDC70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Шестиугольник 61">
              <a:extLst>
                <a:ext uri="{FF2B5EF4-FFF2-40B4-BE49-F238E27FC236}">
                  <a16:creationId xmlns:a16="http://schemas.microsoft.com/office/drawing/2014/main" id="{6ECD1FB5-8F7E-4726-176C-6B027C126DB5}"/>
                </a:ext>
              </a:extLst>
            </p:cNvPr>
            <p:cNvSpPr/>
            <p:nvPr/>
          </p:nvSpPr>
          <p:spPr>
            <a:xfrm>
              <a:off x="-1050947" y="157567"/>
              <a:ext cx="1859768" cy="1603248"/>
            </a:xfrm>
            <a:prstGeom prst="hexagon">
              <a:avLst/>
            </a:prstGeom>
            <a:solidFill>
              <a:srgbClr val="FDE492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3" name="Шестиугольник 62">
              <a:extLst>
                <a:ext uri="{FF2B5EF4-FFF2-40B4-BE49-F238E27FC236}">
                  <a16:creationId xmlns:a16="http://schemas.microsoft.com/office/drawing/2014/main" id="{BAA31AC6-4685-30E6-6E77-4E230AC0D2BD}"/>
                </a:ext>
              </a:extLst>
            </p:cNvPr>
            <p:cNvSpPr/>
            <p:nvPr/>
          </p:nvSpPr>
          <p:spPr>
            <a:xfrm>
              <a:off x="510780" y="1108544"/>
              <a:ext cx="1859768" cy="1603248"/>
            </a:xfrm>
            <a:prstGeom prst="hexagon">
              <a:avLst/>
            </a:prstGeom>
            <a:solidFill>
              <a:srgbClr val="F5960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4" name="Шестиугольник 63">
              <a:extLst>
                <a:ext uri="{FF2B5EF4-FFF2-40B4-BE49-F238E27FC236}">
                  <a16:creationId xmlns:a16="http://schemas.microsoft.com/office/drawing/2014/main" id="{E7FC44DA-E7A6-6736-E399-44B4F875CE18}"/>
                </a:ext>
              </a:extLst>
            </p:cNvPr>
            <p:cNvSpPr/>
            <p:nvPr/>
          </p:nvSpPr>
          <p:spPr>
            <a:xfrm>
              <a:off x="3829530" y="-2594780"/>
              <a:ext cx="1859768" cy="1603248"/>
            </a:xfrm>
            <a:prstGeom prst="hexagon">
              <a:avLst/>
            </a:prstGeom>
            <a:solidFill>
              <a:srgbClr val="F5960B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8AB07D4-CCF4-8801-6CC8-9FCEC2227F92}"/>
              </a:ext>
            </a:extLst>
          </p:cNvPr>
          <p:cNvSpPr txBox="1"/>
          <p:nvPr/>
        </p:nvSpPr>
        <p:spPr>
          <a:xfrm>
            <a:off x="1319597" y="4041843"/>
            <a:ext cx="6548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“</a:t>
            </a:r>
            <a:r>
              <a:rPr lang="en-US" sz="1600" dirty="0" err="1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Yutazy</a:t>
            </a:r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 Baly” products are crafted </a:t>
            </a:r>
          </a:p>
          <a:p>
            <a:r>
              <a:rPr lang="en-US" sz="1600" dirty="0">
                <a:solidFill>
                  <a:srgbClr val="F5960B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to support daily health, energy, and longevity</a:t>
            </a:r>
            <a:endParaRPr lang="ru-RU" sz="1600" dirty="0">
              <a:solidFill>
                <a:srgbClr val="F5960B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E5456-D914-60B9-8A6C-E21951222AC3}"/>
              </a:ext>
            </a:extLst>
          </p:cNvPr>
          <p:cNvSpPr txBox="1"/>
          <p:nvPr/>
        </p:nvSpPr>
        <p:spPr>
          <a:xfrm>
            <a:off x="1319596" y="2889689"/>
            <a:ext cx="49172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Caring for what matters most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C748FD-CADC-6C36-073B-55181D4C5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492" y="305339"/>
            <a:ext cx="6972509" cy="708016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AF8DFEB-911C-A264-E2FF-B5FFEDC558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04" b="60728"/>
          <a:stretch>
            <a:fillRect/>
          </a:stretch>
        </p:blipFill>
        <p:spPr>
          <a:xfrm>
            <a:off x="-121065" y="1207292"/>
            <a:ext cx="2374831" cy="2377195"/>
          </a:xfrm>
          <a:prstGeom prst="rect">
            <a:avLst/>
          </a:prstGeom>
        </p:spPr>
      </p:pic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31ADE139-B1E2-9A16-D6BE-464499FD720F}"/>
              </a:ext>
            </a:extLst>
          </p:cNvPr>
          <p:cNvSpPr/>
          <p:nvPr/>
        </p:nvSpPr>
        <p:spPr>
          <a:xfrm rot="16815772">
            <a:off x="5032507" y="1504170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4F041C-E327-6626-D5A8-7B3DA8309BA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26547"/>
          <a:stretch>
            <a:fillRect/>
          </a:stretch>
        </p:blipFill>
        <p:spPr>
          <a:xfrm rot="21505992">
            <a:off x="4457789" y="388306"/>
            <a:ext cx="1693099" cy="16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84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C487B-C418-12E1-0402-FDC2DB789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11BFB1-461F-8744-92CD-F3BD999CF97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FCCB28"/>
              </a:gs>
              <a:gs pos="0">
                <a:schemeClr val="bg1"/>
              </a:gs>
              <a:gs pos="69000">
                <a:srgbClr val="FCE2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E2FCD3B-FC5F-CB63-46D8-9D993D8E7403}"/>
              </a:ext>
            </a:extLst>
          </p:cNvPr>
          <p:cNvGrpSpPr/>
          <p:nvPr/>
        </p:nvGrpSpPr>
        <p:grpSpPr>
          <a:xfrm>
            <a:off x="-1050949" y="-1254153"/>
            <a:ext cx="14266078" cy="9175483"/>
            <a:chOff x="-1050949" y="-1254153"/>
            <a:chExt cx="14266078" cy="9175483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E48B58A3-7F71-A782-CFEF-56F25F481DA0}"/>
                </a:ext>
              </a:extLst>
            </p:cNvPr>
            <p:cNvGrpSpPr/>
            <p:nvPr/>
          </p:nvGrpSpPr>
          <p:grpSpPr>
            <a:xfrm>
              <a:off x="-1050949" y="-529310"/>
              <a:ext cx="3804242" cy="3703320"/>
              <a:chOff x="-1050949" y="-529310"/>
              <a:chExt cx="3804242" cy="3703320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29866B91-4A26-7007-5F6F-ED6F8D78F7DD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9C9C2464-85D0-EE70-77F0-54631A0CE960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CE28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Шестиугольник 47">
                <a:extLst>
                  <a:ext uri="{FF2B5EF4-FFF2-40B4-BE49-F238E27FC236}">
                    <a16:creationId xmlns:a16="http://schemas.microsoft.com/office/drawing/2014/main" id="{8A09E842-922C-7649-0915-2BA55E6404B7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1D81837B-64EE-EBBE-EE3B-714138776530}"/>
                </a:ext>
              </a:extLst>
            </p:cNvPr>
            <p:cNvGrpSpPr/>
            <p:nvPr/>
          </p:nvGrpSpPr>
          <p:grpSpPr>
            <a:xfrm flipH="1">
              <a:off x="8574248" y="1174454"/>
              <a:ext cx="4640881" cy="5915297"/>
              <a:chOff x="5138245" y="2444172"/>
              <a:chExt cx="4640881" cy="5915297"/>
            </a:xfrm>
          </p:grpSpPr>
          <p:sp>
            <p:nvSpPr>
              <p:cNvPr id="23" name="Шестиугольник 22">
                <a:extLst>
                  <a:ext uri="{FF2B5EF4-FFF2-40B4-BE49-F238E27FC236}">
                    <a16:creationId xmlns:a16="http://schemas.microsoft.com/office/drawing/2014/main" id="{3244A310-06AC-B4F0-DF67-8192E74E1324}"/>
                  </a:ext>
                </a:extLst>
              </p:cNvPr>
              <p:cNvSpPr/>
              <p:nvPr/>
            </p:nvSpPr>
            <p:spPr>
              <a:xfrm>
                <a:off x="7516291" y="4656149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69248319-653C-AE44-1EA1-619F0945B732}"/>
                  </a:ext>
                </a:extLst>
              </p:cNvPr>
              <p:cNvSpPr/>
              <p:nvPr/>
            </p:nvSpPr>
            <p:spPr>
              <a:xfrm>
                <a:off x="5974884" y="5805245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Шестиугольник 24">
                <a:extLst>
                  <a:ext uri="{FF2B5EF4-FFF2-40B4-BE49-F238E27FC236}">
                    <a16:creationId xmlns:a16="http://schemas.microsoft.com/office/drawing/2014/main" id="{8FF3399A-C196-4466-6771-D641FAAEE937}"/>
                  </a:ext>
                </a:extLst>
              </p:cNvPr>
              <p:cNvSpPr/>
              <p:nvPr/>
            </p:nvSpPr>
            <p:spPr>
              <a:xfrm>
                <a:off x="7536611" y="6756221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6" name="Шестиугольник 25">
                <a:extLst>
                  <a:ext uri="{FF2B5EF4-FFF2-40B4-BE49-F238E27FC236}">
                    <a16:creationId xmlns:a16="http://schemas.microsoft.com/office/drawing/2014/main" id="{BE198B63-3492-A2EB-72DD-06AA66A57B05}"/>
                  </a:ext>
                </a:extLst>
              </p:cNvPr>
              <p:cNvSpPr/>
              <p:nvPr/>
            </p:nvSpPr>
            <p:spPr>
              <a:xfrm rot="1722615">
                <a:off x="5138245" y="2444172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AD99667A-0E80-07DA-4407-D7A63F3266BF}"/>
                </a:ext>
              </a:extLst>
            </p:cNvPr>
            <p:cNvGrpSpPr/>
            <p:nvPr/>
          </p:nvGrpSpPr>
          <p:grpSpPr>
            <a:xfrm rot="16200000">
              <a:off x="-1067956" y="3797450"/>
              <a:ext cx="4444143" cy="3803618"/>
              <a:chOff x="-1050949" y="-2594780"/>
              <a:chExt cx="6740247" cy="5768790"/>
            </a:xfrm>
          </p:grpSpPr>
          <p:sp>
            <p:nvSpPr>
              <p:cNvPr id="19" name="Шестиугольник 18">
                <a:extLst>
                  <a:ext uri="{FF2B5EF4-FFF2-40B4-BE49-F238E27FC236}">
                    <a16:creationId xmlns:a16="http://schemas.microsoft.com/office/drawing/2014/main" id="{354E5D93-181C-4FFB-C7AB-A5ABB227520E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Шестиугольник 19">
                <a:extLst>
                  <a:ext uri="{FF2B5EF4-FFF2-40B4-BE49-F238E27FC236}">
                    <a16:creationId xmlns:a16="http://schemas.microsoft.com/office/drawing/2014/main" id="{DCBBC090-9A82-B9BD-1843-0ABB1C573AD6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" name="Шестиугольник 20">
                <a:extLst>
                  <a:ext uri="{FF2B5EF4-FFF2-40B4-BE49-F238E27FC236}">
                    <a16:creationId xmlns:a16="http://schemas.microsoft.com/office/drawing/2014/main" id="{2D50BCBF-8BB1-1DC4-5852-663B072529BF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Шестиугольник 21">
                <a:extLst>
                  <a:ext uri="{FF2B5EF4-FFF2-40B4-BE49-F238E27FC236}">
                    <a16:creationId xmlns:a16="http://schemas.microsoft.com/office/drawing/2014/main" id="{5ED68223-040F-47A3-BCC9-C5A012573376}"/>
                  </a:ext>
                </a:extLst>
              </p:cNvPr>
              <p:cNvSpPr/>
              <p:nvPr/>
            </p:nvSpPr>
            <p:spPr>
              <a:xfrm>
                <a:off x="3829530" y="-2594780"/>
                <a:ext cx="1859768" cy="1603248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DAF581C9-F02F-07D4-39D5-FA7D61EA6EFD}"/>
                </a:ext>
              </a:extLst>
            </p:cNvPr>
            <p:cNvGrpSpPr/>
            <p:nvPr/>
          </p:nvGrpSpPr>
          <p:grpSpPr>
            <a:xfrm rot="16200000">
              <a:off x="8184554" y="-1220882"/>
              <a:ext cx="2508305" cy="2441763"/>
              <a:chOff x="-1050949" y="-529310"/>
              <a:chExt cx="3804242" cy="3703320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DA4060B3-6C00-9C81-5D04-B04E9D5BC29F}"/>
                  </a:ext>
                </a:extLst>
              </p:cNvPr>
              <p:cNvSpPr/>
              <p:nvPr/>
            </p:nvSpPr>
            <p:spPr>
              <a:xfrm>
                <a:off x="490458" y="-529310"/>
                <a:ext cx="2262835" cy="1950720"/>
              </a:xfrm>
              <a:prstGeom prst="hexagon">
                <a:avLst/>
              </a:prstGeom>
              <a:solidFill>
                <a:srgbClr val="F5960B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3FA6A1BA-1541-4D44-0C5F-815BECCBDA37}"/>
                  </a:ext>
                </a:extLst>
              </p:cNvPr>
              <p:cNvSpPr/>
              <p:nvPr/>
            </p:nvSpPr>
            <p:spPr>
              <a:xfrm>
                <a:off x="-1050949" y="619786"/>
                <a:ext cx="1859768" cy="1603248"/>
              </a:xfrm>
              <a:prstGeom prst="hexagon">
                <a:avLst/>
              </a:prstGeom>
              <a:solidFill>
                <a:srgbClr val="FDE492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Шестиугольник 17">
                <a:extLst>
                  <a:ext uri="{FF2B5EF4-FFF2-40B4-BE49-F238E27FC236}">
                    <a16:creationId xmlns:a16="http://schemas.microsoft.com/office/drawing/2014/main" id="{FA293E37-9A30-4938-DD5B-1EEA2CAEBAEE}"/>
                  </a:ext>
                </a:extLst>
              </p:cNvPr>
              <p:cNvSpPr/>
              <p:nvPr/>
            </p:nvSpPr>
            <p:spPr>
              <a:xfrm>
                <a:off x="510778" y="1570762"/>
                <a:ext cx="1859768" cy="1603248"/>
              </a:xfrm>
              <a:prstGeom prst="hexagon">
                <a:avLst/>
              </a:prstGeom>
              <a:solidFill>
                <a:srgbClr val="FDC70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8D45B0E-3E47-7197-DBE2-3AD5DB754AAF}"/>
              </a:ext>
            </a:extLst>
          </p:cNvPr>
          <p:cNvSpPr/>
          <p:nvPr/>
        </p:nvSpPr>
        <p:spPr>
          <a:xfrm>
            <a:off x="643117" y="299723"/>
            <a:ext cx="10905767" cy="6258554"/>
          </a:xfrm>
          <a:prstGeom prst="roundRect">
            <a:avLst>
              <a:gd name="adj" fmla="val 55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Шестиугольник 45">
            <a:extLst>
              <a:ext uri="{FF2B5EF4-FFF2-40B4-BE49-F238E27FC236}">
                <a16:creationId xmlns:a16="http://schemas.microsoft.com/office/drawing/2014/main" id="{8E71CEE1-D346-009B-1A18-6B0B5BB0BEFA}"/>
              </a:ext>
            </a:extLst>
          </p:cNvPr>
          <p:cNvSpPr/>
          <p:nvPr/>
        </p:nvSpPr>
        <p:spPr>
          <a:xfrm rot="16200000">
            <a:off x="11314259" y="4338619"/>
            <a:ext cx="474213" cy="408804"/>
          </a:xfrm>
          <a:prstGeom prst="hexagon">
            <a:avLst/>
          </a:prstGeom>
          <a:solidFill>
            <a:srgbClr val="F5960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id="{155A97DC-A627-3985-FA40-C694FC10B5EC}"/>
              </a:ext>
            </a:extLst>
          </p:cNvPr>
          <p:cNvSpPr/>
          <p:nvPr/>
        </p:nvSpPr>
        <p:spPr>
          <a:xfrm rot="19482965">
            <a:off x="10984604" y="4892365"/>
            <a:ext cx="721303" cy="621813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3F6C14A-D8BB-29B2-F0EA-E5312DFD0489}"/>
              </a:ext>
            </a:extLst>
          </p:cNvPr>
          <p:cNvSpPr/>
          <p:nvPr/>
        </p:nvSpPr>
        <p:spPr>
          <a:xfrm>
            <a:off x="1051414" y="3960692"/>
            <a:ext cx="10089173" cy="2299542"/>
          </a:xfrm>
          <a:prstGeom prst="roundRect">
            <a:avLst>
              <a:gd name="adj" fmla="val 6468"/>
            </a:avLst>
          </a:prstGeom>
          <a:solidFill>
            <a:srgbClr val="F59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5960B"/>
              </a:solidFill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C310010-24A3-446B-349C-4865971ECF9A}"/>
              </a:ext>
            </a:extLst>
          </p:cNvPr>
          <p:cNvGrpSpPr/>
          <p:nvPr/>
        </p:nvGrpSpPr>
        <p:grpSpPr>
          <a:xfrm>
            <a:off x="1153179" y="1589845"/>
            <a:ext cx="9855088" cy="3633861"/>
            <a:chOff x="1674335" y="1473002"/>
            <a:chExt cx="8846491" cy="3109348"/>
          </a:xfrm>
        </p:grpSpPr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94163102-A5C9-90C6-FBFB-41F2B0038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74335" y="1473002"/>
              <a:ext cx="3212364" cy="3109347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D5AF2F1F-BF54-093D-ACAE-5264D9313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91398" y="1473002"/>
              <a:ext cx="3212364" cy="3109347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2CC39EFC-E617-9932-C1DD-4871B6521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08462" y="1473003"/>
              <a:ext cx="3212364" cy="3109347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EA39058-1C89-6EA9-19DC-F5293BCD2A6A}"/>
              </a:ext>
            </a:extLst>
          </p:cNvPr>
          <p:cNvSpPr txBox="1"/>
          <p:nvPr/>
        </p:nvSpPr>
        <p:spPr>
          <a:xfrm>
            <a:off x="1499465" y="4832208"/>
            <a:ext cx="2937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Wooden chests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Artisanal handmade pieces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for prestigious, distinguished presents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F3FE10-FFEF-FE65-58A4-09C91C7D0CE8}"/>
              </a:ext>
            </a:extLst>
          </p:cNvPr>
          <p:cNvSpPr txBox="1"/>
          <p:nvPr/>
        </p:nvSpPr>
        <p:spPr>
          <a:xfrm>
            <a:off x="4627280" y="4832208"/>
            <a:ext cx="2978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Tea sets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Authentic Tatar tea and premium nuts paired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with our honey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732739-C76B-AFC4-C984-A5D208463AD5}"/>
              </a:ext>
            </a:extLst>
          </p:cNvPr>
          <p:cNvSpPr txBox="1"/>
          <p:nvPr/>
        </p:nvSpPr>
        <p:spPr>
          <a:xfrm>
            <a:off x="7795307" y="4832208"/>
            <a:ext cx="2937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Beeswax candles</a:t>
            </a:r>
            <a:endParaRPr lang="ru-RU" sz="1400" b="1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F Pro Text" panose="00000500000000000000" pitchFamily="2" charset="0"/>
                <a:ea typeface="SF Pro Text" panose="00000500000000000000" pitchFamily="2" charset="0"/>
                <a:cs typeface="SF Pro Rounded" pitchFamily="50" charset="0"/>
              </a:rPr>
              <a:t>Natural, fragrant wax that conveys the warmth and coziness of a living flame</a:t>
            </a:r>
            <a:endParaRPr lang="ru-RU" sz="1400" dirty="0">
              <a:solidFill>
                <a:schemeClr val="bg1"/>
              </a:solidFill>
              <a:latin typeface="SF Pro Text" panose="00000500000000000000" pitchFamily="2" charset="0"/>
              <a:ea typeface="SF Pro Text" panose="00000500000000000000" pitchFamily="2" charset="0"/>
              <a:cs typeface="SF Pro Rounded" pitchFamily="50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2D9F448-B06B-571B-131F-4BA34ED1E931}"/>
              </a:ext>
            </a:extLst>
          </p:cNvPr>
          <p:cNvSpPr txBox="1"/>
          <p:nvPr/>
        </p:nvSpPr>
        <p:spPr>
          <a:xfrm>
            <a:off x="1373024" y="848746"/>
            <a:ext cx="9445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rgbClr val="CA7B08"/>
                </a:solidFill>
                <a:latin typeface="SF Pro Text" panose="00000500000000000000" pitchFamily="2" charset="0"/>
                <a:ea typeface="SF Pro Text" panose="00000500000000000000" pitchFamily="2" charset="0"/>
              </a:rPr>
              <a:t>The art of a heartfelt gift</a:t>
            </a:r>
            <a:endParaRPr lang="ru-RU" sz="3400" b="1" dirty="0">
              <a:solidFill>
                <a:srgbClr val="CA7B08"/>
              </a:solidFill>
              <a:latin typeface="SF Pro Text" panose="00000500000000000000" pitchFamily="2" charset="0"/>
              <a:ea typeface="SF Pro Text" panose="000005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5B1846-AF07-B8C9-AFDB-475E2A1BE6AA}"/>
              </a:ext>
            </a:extLst>
          </p:cNvPr>
          <p:cNvSpPr txBox="1"/>
          <p:nvPr/>
        </p:nvSpPr>
        <p:spPr>
          <a:xfrm>
            <a:off x="2912138" y="1461602"/>
            <a:ext cx="6367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A7B08"/>
                </a:solidFill>
                <a:latin typeface="SF Pro Rounded" pitchFamily="50" charset="0"/>
                <a:ea typeface="SF Pro Rounded" pitchFamily="50" charset="0"/>
                <a:cs typeface="SF Pro Rounded" pitchFamily="50" charset="0"/>
              </a:rPr>
              <a:t>Premium solutions for corporate</a:t>
            </a:r>
          </a:p>
          <a:p>
            <a:pPr algn="ctr"/>
            <a:r>
              <a:rPr lang="en-US" dirty="0">
                <a:solidFill>
                  <a:srgbClr val="CA7B08"/>
                </a:solidFill>
                <a:latin typeface="SF Pro Rounded" pitchFamily="50" charset="0"/>
                <a:ea typeface="SF Pro Rounded" pitchFamily="50" charset="0"/>
                <a:cs typeface="SF Pro Rounded" pitchFamily="50" charset="0"/>
              </a:rPr>
              <a:t>and personal gifting</a:t>
            </a:r>
            <a:endParaRPr lang="ru-RU" dirty="0">
              <a:solidFill>
                <a:srgbClr val="CA7B08"/>
              </a:solidFill>
              <a:latin typeface="SF Pro Rounded" pitchFamily="50" charset="0"/>
              <a:ea typeface="SF Pro Rounded" pitchFamily="50" charset="0"/>
              <a:cs typeface="SF Pro Rounded" pitchFamily="50" charset="0"/>
            </a:endParaRPr>
          </a:p>
        </p:txBody>
      </p:sp>
      <p:sp>
        <p:nvSpPr>
          <p:cNvPr id="45" name="Шестиугольник 44">
            <a:extLst>
              <a:ext uri="{FF2B5EF4-FFF2-40B4-BE49-F238E27FC236}">
                <a16:creationId xmlns:a16="http://schemas.microsoft.com/office/drawing/2014/main" id="{5DCEF5A6-D9C4-687F-7676-59A8FDD5BE6E}"/>
              </a:ext>
            </a:extLst>
          </p:cNvPr>
          <p:cNvSpPr/>
          <p:nvPr/>
        </p:nvSpPr>
        <p:spPr>
          <a:xfrm>
            <a:off x="329369" y="2153879"/>
            <a:ext cx="799172" cy="688941"/>
          </a:xfrm>
          <a:prstGeom prst="hexagon">
            <a:avLst/>
          </a:prstGeom>
          <a:solidFill>
            <a:srgbClr val="FDC70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B82144D-DBEC-02CA-2BDE-5E151F310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497" y="2833554"/>
            <a:ext cx="1211972" cy="1211972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637B41D8-963F-41FD-E9A4-98A0F4245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087" y="2889510"/>
            <a:ext cx="969374" cy="96937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AC2D1B13-BF8E-A64A-D266-6B8091BD1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919" y="2659991"/>
            <a:ext cx="1452879" cy="145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54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586</Words>
  <Application>Microsoft Office PowerPoint</Application>
  <PresentationFormat>Широкоэкранный</PresentationFormat>
  <Paragraphs>90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SF Pro Rounded</vt:lpstr>
      <vt:lpstr>SF Pro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мили</dc:creator>
  <cp:lastModifiedBy>мили</cp:lastModifiedBy>
  <cp:revision>16</cp:revision>
  <dcterms:created xsi:type="dcterms:W3CDTF">2026-05-14T13:01:08Z</dcterms:created>
  <dcterms:modified xsi:type="dcterms:W3CDTF">2026-05-29T14:37:50Z</dcterms:modified>
</cp:coreProperties>
</file>