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70" r:id="rId2"/>
    <p:sldId id="257" r:id="rId3"/>
    <p:sldId id="269" r:id="rId4"/>
    <p:sldId id="259" r:id="rId5"/>
    <p:sldId id="260" r:id="rId6"/>
    <p:sldId id="261" r:id="rId7"/>
    <p:sldId id="262" r:id="rId8"/>
    <p:sldId id="267" r:id="rId9"/>
    <p:sldId id="263" r:id="rId10"/>
    <p:sldId id="265" r:id="rId11"/>
    <p:sldId id="266" r:id="rId12"/>
  </p:sldIdLst>
  <p:sldSz cx="9144000" cy="5143500" type="screen16x9"/>
  <p:notesSz cx="5143500" cy="9144000"/>
  <p:embeddedFontLst>
    <p:embeddedFont>
      <p:font typeface="Noto Serif SC Bold" panose="020B0604020202020204" charset="-128"/>
      <p:regular r:id="rId14"/>
      <p:bold r:id="rId15"/>
    </p:embeddedFont>
    <p:embeddedFont>
      <p:font typeface="Geist" panose="020B0604020202020204" charset="-52"/>
      <p:regular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47"/>
    <a:srgbClr val="009846"/>
    <a:srgbClr val="2E4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6" d="100"/>
          <a:sy n="106" d="100"/>
        </p:scale>
        <p:origin x="821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306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246A7-48A4-8716-7271-42F567E06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72B3E0-79AF-3F64-2FCA-2F7AF7AFC8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9589F5-4C97-A4B2-B180-8AAE2CE7DF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ABAAA-E113-8E37-94E8-5217386839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72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Начните с главного заголовка — качество и безопасность — это наш приоритет
• Подчеркните, что вся продукция соответствует ГОСТ и СНиП — это не просто обещание, это стандарты, которые мы соблюдаем на практике
• Упомяните, что используем только сертифицированные материалы — это гарантирует надежность на каждом этапе
• Раскройте три ключевых момента:
ГОСТ: все металлоконструкции и материалы обязательно сертифицированы
СНиП: проектирование и монтаж следуют строительным нормам без исключений
Гарантия: мы отвечаем за качество своей работы и поставляемых конструкций
• Подчеркните, что это не просто слова — это подтверждено документами и сертификатами, которые видны на слайде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44648-E7F3-AD23-B5B2-D65ACE198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38878-6604-93F1-D9E0-F0D14D0685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7E83BE-8B1D-ED99-687E-DD57AABB1D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B39A2-6C2A-3246-ACF9-6D653F2F92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71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DB76F-D1A2-A7AB-C411-1A63F2871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739C6A-0680-6DA4-5786-EA70F3296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5EDC2C-2577-0970-8081-2058362A5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Начните с главного заголовка — качество и безопасность — это наш приоритет
• Подчеркните, что вся продукция соответствует ГОСТ и СНиП — это не просто обещание, это стандарты, которые мы соблюдаем на практике
• Упомяните, что используем только сертифицированные материалы — это гарантирует надежность на каждом этапе
• Раскройте три ключевых момента:
ГОСТ: все металлоконструкции и материалы обязательно сертифицированы
СНиП: проектирование и монтаж следуют строительным нормам без исключений
Гарантия: мы отвечаем за качество своей работы и поставляемых конструкций
• Подчеркните, что это не просто слова — это подтверждено документами и сертификатами, которые видны на слайде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DC9CB-BD2E-C8AB-D380-8EA68E5F08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3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sv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54BDD-0D98-C55B-1CF9-B04671010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34C8A3-79BC-9E97-628F-6244E51E2FB2}"/>
              </a:ext>
            </a:extLst>
          </p:cNvPr>
          <p:cNvSpPr>
            <a:spLocks/>
          </p:cNvSpPr>
          <p:nvPr/>
        </p:nvSpPr>
        <p:spPr>
          <a:xfrm rot="10800000">
            <a:off x="-14282" y="-3568"/>
            <a:ext cx="5515977" cy="5153175"/>
          </a:xfrm>
          <a:custGeom>
            <a:avLst/>
            <a:gdLst>
              <a:gd name="csX0" fmla="*/ 0 w 5897990"/>
              <a:gd name="csY0" fmla="*/ 0 h 6171715"/>
              <a:gd name="csX1" fmla="*/ 5897990 w 5897990"/>
              <a:gd name="csY1" fmla="*/ 0 h 6171715"/>
              <a:gd name="csX2" fmla="*/ 5897990 w 5897990"/>
              <a:gd name="csY2" fmla="*/ 6171715 h 6171715"/>
              <a:gd name="csX3" fmla="*/ 0 w 5897990"/>
              <a:gd name="csY3" fmla="*/ 6171715 h 6171715"/>
              <a:gd name="csX4" fmla="*/ 0 w 5897990"/>
              <a:gd name="csY4" fmla="*/ 0 h 6171715"/>
              <a:gd name="csX0" fmla="*/ 0 w 6172310"/>
              <a:gd name="csY0" fmla="*/ 0 h 6171715"/>
              <a:gd name="csX1" fmla="*/ 6172310 w 6172310"/>
              <a:gd name="csY1" fmla="*/ 528320 h 6171715"/>
              <a:gd name="csX2" fmla="*/ 5897990 w 6172310"/>
              <a:gd name="csY2" fmla="*/ 6171715 h 6171715"/>
              <a:gd name="csX3" fmla="*/ 0 w 6172310"/>
              <a:gd name="csY3" fmla="*/ 6171715 h 6171715"/>
              <a:gd name="csX4" fmla="*/ 0 w 6172310"/>
              <a:gd name="csY4" fmla="*/ 0 h 6171715"/>
              <a:gd name="csX0" fmla="*/ 0 w 6172310"/>
              <a:gd name="csY0" fmla="*/ 0 h 6171715"/>
              <a:gd name="csX1" fmla="*/ 6172310 w 6172310"/>
              <a:gd name="csY1" fmla="*/ 528320 h 6171715"/>
              <a:gd name="csX2" fmla="*/ 5999590 w 6172310"/>
              <a:gd name="csY2" fmla="*/ 5643395 h 6171715"/>
              <a:gd name="csX3" fmla="*/ 0 w 6172310"/>
              <a:gd name="csY3" fmla="*/ 6171715 h 6171715"/>
              <a:gd name="csX4" fmla="*/ 0 w 6172310"/>
              <a:gd name="csY4" fmla="*/ 0 h 6171715"/>
              <a:gd name="csX0" fmla="*/ 0 w 5999590"/>
              <a:gd name="csY0" fmla="*/ 0 h 6171715"/>
              <a:gd name="csX1" fmla="*/ 5257910 w 5999590"/>
              <a:gd name="csY1" fmla="*/ 487680 h 6171715"/>
              <a:gd name="csX2" fmla="*/ 5999590 w 5999590"/>
              <a:gd name="csY2" fmla="*/ 5643395 h 6171715"/>
              <a:gd name="csX3" fmla="*/ 0 w 5999590"/>
              <a:gd name="csY3" fmla="*/ 6171715 h 6171715"/>
              <a:gd name="csX4" fmla="*/ 0 w 5999590"/>
              <a:gd name="csY4" fmla="*/ 0 h 6171715"/>
              <a:gd name="csX0" fmla="*/ 1524000 w 5999590"/>
              <a:gd name="csY0" fmla="*/ 0 h 5856755"/>
              <a:gd name="csX1" fmla="*/ 5257910 w 5999590"/>
              <a:gd name="csY1" fmla="*/ 172720 h 5856755"/>
              <a:gd name="csX2" fmla="*/ 5999590 w 5999590"/>
              <a:gd name="csY2" fmla="*/ 5328435 h 5856755"/>
              <a:gd name="csX3" fmla="*/ 0 w 5999590"/>
              <a:gd name="csY3" fmla="*/ 5856755 h 5856755"/>
              <a:gd name="csX4" fmla="*/ 1524000 w 5999590"/>
              <a:gd name="csY4" fmla="*/ 0 h 5856755"/>
              <a:gd name="csX0" fmla="*/ 1859280 w 5999590"/>
              <a:gd name="csY0" fmla="*/ 193040 h 5684035"/>
              <a:gd name="csX1" fmla="*/ 5257910 w 5999590"/>
              <a:gd name="csY1" fmla="*/ 0 h 5684035"/>
              <a:gd name="csX2" fmla="*/ 5999590 w 5999590"/>
              <a:gd name="csY2" fmla="*/ 5155715 h 5684035"/>
              <a:gd name="csX3" fmla="*/ 0 w 5999590"/>
              <a:gd name="csY3" fmla="*/ 5684035 h 5684035"/>
              <a:gd name="csX4" fmla="*/ 1859280 w 5999590"/>
              <a:gd name="csY4" fmla="*/ 193040 h 5684035"/>
              <a:gd name="csX0" fmla="*/ 1727200 w 5999590"/>
              <a:gd name="csY0" fmla="*/ 0 h 5694195"/>
              <a:gd name="csX1" fmla="*/ 5257910 w 5999590"/>
              <a:gd name="csY1" fmla="*/ 10160 h 5694195"/>
              <a:gd name="csX2" fmla="*/ 5999590 w 5999590"/>
              <a:gd name="csY2" fmla="*/ 5165875 h 5694195"/>
              <a:gd name="csX3" fmla="*/ 0 w 5999590"/>
              <a:gd name="csY3" fmla="*/ 5694195 h 5694195"/>
              <a:gd name="csX4" fmla="*/ 1727200 w 5999590"/>
              <a:gd name="csY4" fmla="*/ 0 h 5694195"/>
              <a:gd name="csX0" fmla="*/ 406400 w 4678790"/>
              <a:gd name="csY0" fmla="*/ 0 h 5247155"/>
              <a:gd name="csX1" fmla="*/ 3937110 w 4678790"/>
              <a:gd name="csY1" fmla="*/ 10160 h 5247155"/>
              <a:gd name="csX2" fmla="*/ 4678790 w 4678790"/>
              <a:gd name="csY2" fmla="*/ 5165875 h 5247155"/>
              <a:gd name="csX3" fmla="*/ 0 w 4678790"/>
              <a:gd name="csY3" fmla="*/ 5247155 h 5247155"/>
              <a:gd name="csX4" fmla="*/ 406400 w 4678790"/>
              <a:gd name="csY4" fmla="*/ 0 h 5247155"/>
              <a:gd name="csX0" fmla="*/ 406400 w 4678790"/>
              <a:gd name="csY0" fmla="*/ 0 h 5247155"/>
              <a:gd name="csX1" fmla="*/ 3937110 w 4678790"/>
              <a:gd name="csY1" fmla="*/ 10160 h 5247155"/>
              <a:gd name="csX2" fmla="*/ 4678790 w 4678790"/>
              <a:gd name="csY2" fmla="*/ 5165875 h 5247155"/>
              <a:gd name="csX3" fmla="*/ 0 w 4678790"/>
              <a:gd name="csY3" fmla="*/ 5247155 h 5247155"/>
              <a:gd name="csX4" fmla="*/ 406400 w 4678790"/>
              <a:gd name="csY4" fmla="*/ 0 h 5247155"/>
              <a:gd name="csX0" fmla="*/ 406400 w 4678790"/>
              <a:gd name="csY0" fmla="*/ 0 h 5186195"/>
              <a:gd name="csX1" fmla="*/ 3937110 w 4678790"/>
              <a:gd name="csY1" fmla="*/ 10160 h 5186195"/>
              <a:gd name="csX2" fmla="*/ 4678790 w 4678790"/>
              <a:gd name="csY2" fmla="*/ 5165875 h 5186195"/>
              <a:gd name="csX3" fmla="*/ 0 w 4678790"/>
              <a:gd name="csY3" fmla="*/ 5186195 h 5186195"/>
              <a:gd name="csX4" fmla="*/ 406400 w 4678790"/>
              <a:gd name="csY4" fmla="*/ 0 h 5186195"/>
              <a:gd name="csX0" fmla="*/ 406400 w 4682600"/>
              <a:gd name="csY0" fmla="*/ 0 h 5186195"/>
              <a:gd name="csX1" fmla="*/ 3937110 w 4682600"/>
              <a:gd name="csY1" fmla="*/ 10160 h 5186195"/>
              <a:gd name="csX2" fmla="*/ 4682600 w 4682600"/>
              <a:gd name="csY2" fmla="*/ 5184925 h 5186195"/>
              <a:gd name="csX3" fmla="*/ 0 w 4682600"/>
              <a:gd name="csY3" fmla="*/ 5186195 h 5186195"/>
              <a:gd name="csX4" fmla="*/ 406400 w 4682600"/>
              <a:gd name="csY4" fmla="*/ 0 h 5186195"/>
              <a:gd name="csX0" fmla="*/ 410210 w 4682600"/>
              <a:gd name="csY0" fmla="*/ 8890 h 5176035"/>
              <a:gd name="csX1" fmla="*/ 3937110 w 4682600"/>
              <a:gd name="csY1" fmla="*/ 0 h 5176035"/>
              <a:gd name="csX2" fmla="*/ 4682600 w 4682600"/>
              <a:gd name="csY2" fmla="*/ 5174765 h 5176035"/>
              <a:gd name="csX3" fmla="*/ 0 w 4682600"/>
              <a:gd name="csY3" fmla="*/ 5176035 h 5176035"/>
              <a:gd name="csX4" fmla="*/ 410210 w 4682600"/>
              <a:gd name="csY4" fmla="*/ 8890 h 5176035"/>
              <a:gd name="csX0" fmla="*/ 410210 w 4682600"/>
              <a:gd name="csY0" fmla="*/ 0 h 5167145"/>
              <a:gd name="csX1" fmla="*/ 3937110 w 4682600"/>
              <a:gd name="csY1" fmla="*/ 25400 h 5167145"/>
              <a:gd name="csX2" fmla="*/ 4682600 w 4682600"/>
              <a:gd name="csY2" fmla="*/ 5165875 h 5167145"/>
              <a:gd name="csX3" fmla="*/ 0 w 4682600"/>
              <a:gd name="csY3" fmla="*/ 5167145 h 5167145"/>
              <a:gd name="csX4" fmla="*/ 410210 w 4682600"/>
              <a:gd name="csY4" fmla="*/ 0 h 5167145"/>
              <a:gd name="csX0" fmla="*/ 410210 w 4682600"/>
              <a:gd name="csY0" fmla="*/ 0 h 5167145"/>
              <a:gd name="csX1" fmla="*/ 3933300 w 4682600"/>
              <a:gd name="csY1" fmla="*/ 13970 h 5167145"/>
              <a:gd name="csX2" fmla="*/ 4682600 w 4682600"/>
              <a:gd name="csY2" fmla="*/ 5165875 h 5167145"/>
              <a:gd name="csX3" fmla="*/ 0 w 4682600"/>
              <a:gd name="csY3" fmla="*/ 5167145 h 5167145"/>
              <a:gd name="csX4" fmla="*/ 410210 w 4682600"/>
              <a:gd name="csY4" fmla="*/ 0 h 5167145"/>
              <a:gd name="csX0" fmla="*/ 410210 w 4682600"/>
              <a:gd name="csY0" fmla="*/ 8890 h 5153175"/>
              <a:gd name="csX1" fmla="*/ 3933300 w 4682600"/>
              <a:gd name="csY1" fmla="*/ 0 h 5153175"/>
              <a:gd name="csX2" fmla="*/ 4682600 w 4682600"/>
              <a:gd name="csY2" fmla="*/ 5151905 h 5153175"/>
              <a:gd name="csX3" fmla="*/ 0 w 4682600"/>
              <a:gd name="csY3" fmla="*/ 5153175 h 5153175"/>
              <a:gd name="csX4" fmla="*/ 410210 w 4682600"/>
              <a:gd name="csY4" fmla="*/ 8890 h 5153175"/>
              <a:gd name="csX0" fmla="*/ 410210 w 4682600"/>
              <a:gd name="csY0" fmla="*/ 1270 h 5153175"/>
              <a:gd name="csX1" fmla="*/ 3933300 w 4682600"/>
              <a:gd name="csY1" fmla="*/ 0 h 5153175"/>
              <a:gd name="csX2" fmla="*/ 4682600 w 4682600"/>
              <a:gd name="csY2" fmla="*/ 5151905 h 5153175"/>
              <a:gd name="csX3" fmla="*/ 0 w 4682600"/>
              <a:gd name="csY3" fmla="*/ 5153175 h 5153175"/>
              <a:gd name="csX4" fmla="*/ 410210 w 4682600"/>
              <a:gd name="csY4" fmla="*/ 1270 h 5153175"/>
              <a:gd name="csX0" fmla="*/ 1232012 w 5504402"/>
              <a:gd name="csY0" fmla="*/ 1270 h 5151905"/>
              <a:gd name="csX1" fmla="*/ 4755102 w 5504402"/>
              <a:gd name="csY1" fmla="*/ 0 h 5151905"/>
              <a:gd name="csX2" fmla="*/ 5504402 w 5504402"/>
              <a:gd name="csY2" fmla="*/ 5151905 h 5151905"/>
              <a:gd name="csX3" fmla="*/ 0 w 5504402"/>
              <a:gd name="csY3" fmla="*/ 5106876 h 5151905"/>
              <a:gd name="csX4" fmla="*/ 1232012 w 5504402"/>
              <a:gd name="csY4" fmla="*/ 1270 h 5151905"/>
              <a:gd name="csX0" fmla="*/ 1243587 w 5515977"/>
              <a:gd name="csY0" fmla="*/ 1270 h 5153175"/>
              <a:gd name="csX1" fmla="*/ 4766677 w 5515977"/>
              <a:gd name="csY1" fmla="*/ 0 h 5153175"/>
              <a:gd name="csX2" fmla="*/ 5515977 w 5515977"/>
              <a:gd name="csY2" fmla="*/ 5151905 h 5153175"/>
              <a:gd name="csX3" fmla="*/ 0 w 5515977"/>
              <a:gd name="csY3" fmla="*/ 5153175 h 5153175"/>
              <a:gd name="csX4" fmla="*/ 1243587 w 5515977"/>
              <a:gd name="csY4" fmla="*/ 1270 h 51531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515977" h="5153175">
                <a:moveTo>
                  <a:pt x="1243587" y="1270"/>
                </a:moveTo>
                <a:lnTo>
                  <a:pt x="4766677" y="0"/>
                </a:lnTo>
                <a:lnTo>
                  <a:pt x="5515977" y="5151905"/>
                </a:lnTo>
                <a:lnTo>
                  <a:pt x="0" y="5153175"/>
                </a:lnTo>
                <a:lnTo>
                  <a:pt x="1243587" y="1270"/>
                </a:lnTo>
                <a:close/>
              </a:path>
            </a:pathLst>
          </a:custGeom>
          <a:gradFill>
            <a:gsLst>
              <a:gs pos="31000">
                <a:srgbClr val="BBD8D6"/>
              </a:gs>
              <a:gs pos="12000">
                <a:srgbClr val="D0E2E2"/>
              </a:gs>
              <a:gs pos="53000">
                <a:srgbClr val="F1F5F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11">
            <a:extLst>
              <a:ext uri="{FF2B5EF4-FFF2-40B4-BE49-F238E27FC236}">
                <a16:creationId xmlns:a16="http://schemas.microsoft.com/office/drawing/2014/main" id="{8346FBEA-B343-3C8D-371D-37681E9C3D63}"/>
              </a:ext>
            </a:extLst>
          </p:cNvPr>
          <p:cNvSpPr/>
          <p:nvPr/>
        </p:nvSpPr>
        <p:spPr>
          <a:xfrm>
            <a:off x="809386" y="0"/>
            <a:ext cx="9144000" cy="5143500"/>
          </a:xfrm>
          <a:prstGeom prst="rtTriangl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14B5E565-9533-C235-62D4-3CF20C007F21}"/>
              </a:ext>
            </a:extLst>
          </p:cNvPr>
          <p:cNvCxnSpPr>
            <a:cxnSpLocks/>
          </p:cNvCxnSpPr>
          <p:nvPr/>
        </p:nvCxnSpPr>
        <p:spPr>
          <a:xfrm>
            <a:off x="3304542" y="431004"/>
            <a:ext cx="4091938" cy="0"/>
          </a:xfrm>
          <a:prstGeom prst="line">
            <a:avLst/>
          </a:prstGeom>
          <a:ln w="12700">
            <a:solidFill>
              <a:srgbClr val="2E41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3DE632-22FE-EC76-4311-69E6E1D19E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85" t="3965" r="451"/>
          <a:stretch>
            <a:fillRect/>
          </a:stretch>
        </p:blipFill>
        <p:spPr>
          <a:xfrm>
            <a:off x="-2362620" y="-135713"/>
            <a:ext cx="7396223" cy="5651284"/>
          </a:xfrm>
          <a:prstGeom prst="parallelogram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3BA03DA4-8EA6-A1FE-A658-5A5C5C25580C}"/>
              </a:ext>
            </a:extLst>
          </p:cNvPr>
          <p:cNvSpPr/>
          <p:nvPr/>
        </p:nvSpPr>
        <p:spPr>
          <a:xfrm>
            <a:off x="5078298" y="1447840"/>
            <a:ext cx="4722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ru-RU" sz="25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  </a:t>
            </a:r>
            <a:r>
              <a:rPr lang="en-US" sz="25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Rapidly Erected   </a:t>
            </a:r>
          </a:p>
          <a:p>
            <a:pPr marL="0" indent="0" algn="l">
              <a:lnSpc>
                <a:spcPct val="104000"/>
              </a:lnSpc>
              <a:buNone/>
            </a:pPr>
            <a:r>
              <a:rPr lang="ru-RU" sz="25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 </a:t>
            </a:r>
            <a:r>
              <a:rPr lang="en-US" sz="25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Warehouses and </a:t>
            </a:r>
            <a:endParaRPr lang="ru-RU" sz="2500" b="1" dirty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  <a:p>
            <a:pPr marL="0" indent="0" algn="l">
              <a:lnSpc>
                <a:spcPct val="104000"/>
              </a:lnSpc>
              <a:buNone/>
            </a:pPr>
            <a:r>
              <a:rPr lang="en-US" sz="25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Pavilions – Turnkey</a:t>
            </a:r>
            <a:endParaRPr lang="en-US" sz="2500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55F24AB3-4563-8D41-504E-914F513275A9}"/>
              </a:ext>
            </a:extLst>
          </p:cNvPr>
          <p:cNvSpPr/>
          <p:nvPr/>
        </p:nvSpPr>
        <p:spPr>
          <a:xfrm>
            <a:off x="4964623" y="2706389"/>
            <a:ext cx="5179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33000"/>
              </a:lnSpc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• Design • Manufacturing • Installation</a:t>
            </a:r>
          </a:p>
          <a:p>
            <a:pPr>
              <a:lnSpc>
                <a:spcPct val="133000"/>
              </a:lnSpc>
            </a:pPr>
            <a:endParaRPr lang="en-US" sz="85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05ABE3FE-38B8-CE1F-CB53-765C82FA81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07353" y="269905"/>
            <a:ext cx="1166399" cy="276479"/>
          </a:xfrm>
          <a:prstGeom prst="rect">
            <a:avLst/>
          </a:prstGeom>
        </p:spPr>
      </p:pic>
      <p:sp>
        <p:nvSpPr>
          <p:cNvPr id="2" name="Text 1">
            <a:extLst>
              <a:ext uri="{FF2B5EF4-FFF2-40B4-BE49-F238E27FC236}">
                <a16:creationId xmlns:a16="http://schemas.microsoft.com/office/drawing/2014/main" id="{EB0EB60A-0767-6E55-078A-27818D4D3F97}"/>
              </a:ext>
            </a:extLst>
          </p:cNvPr>
          <p:cNvSpPr/>
          <p:nvPr/>
        </p:nvSpPr>
        <p:spPr>
          <a:xfrm>
            <a:off x="8045715" y="4704415"/>
            <a:ext cx="723684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33000"/>
              </a:lnSpc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tent-angar.com</a:t>
            </a: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9A088EFC-6D21-299E-CA59-F3E02731B166}"/>
              </a:ext>
            </a:extLst>
          </p:cNvPr>
          <p:cNvSpPr/>
          <p:nvPr/>
        </p:nvSpPr>
        <p:spPr>
          <a:xfrm>
            <a:off x="8086815" y="4551844"/>
            <a:ext cx="723684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33000"/>
              </a:lnSpc>
            </a:pPr>
            <a:r>
              <a:rPr lang="en-US" sz="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8-800-100-6108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0F0C24-66B2-52A0-B9F0-3E8672C535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94" r="894"/>
          <a:stretch/>
        </p:blipFill>
        <p:spPr>
          <a:xfrm>
            <a:off x="3984624" y="3109433"/>
            <a:ext cx="2308880" cy="1764162"/>
          </a:xfrm>
          <a:prstGeom prst="parallelogram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DE221B-7A25-405D-19B1-D9D3F1F2AB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536" r="15096" b="10378"/>
          <a:stretch>
            <a:fillRect/>
          </a:stretch>
        </p:blipFill>
        <p:spPr>
          <a:xfrm>
            <a:off x="6019966" y="3109433"/>
            <a:ext cx="2308880" cy="1764162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327768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8289" y="949330"/>
            <a:ext cx="7209904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Quality and safety confirmed</a:t>
            </a:r>
          </a:p>
        </p:txBody>
      </p:sp>
      <p:sp>
        <p:nvSpPr>
          <p:cNvPr id="3" name="Text 1"/>
          <p:cNvSpPr/>
          <p:nvPr/>
        </p:nvSpPr>
        <p:spPr>
          <a:xfrm>
            <a:off x="468289" y="1336878"/>
            <a:ext cx="8608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All products and technologies of </a:t>
            </a:r>
            <a:r>
              <a:rPr lang="en-US" sz="8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Technostroy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-Service are certified.</a:t>
            </a: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33" y="1724947"/>
            <a:ext cx="2647950" cy="264795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277" y="1724947"/>
            <a:ext cx="2647950" cy="2647950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421" y="1724947"/>
            <a:ext cx="2647950" cy="2647950"/>
          </a:xfrm>
          <a:prstGeom prst="rect">
            <a:avLst/>
          </a:prstGeom>
        </p:spPr>
      </p:pic>
      <p:pic>
        <p:nvPicPr>
          <p:cNvPr id="10" name="Image 1">
            <a:extLst>
              <a:ext uri="{FF2B5EF4-FFF2-40B4-BE49-F238E27FC236}">
                <a16:creationId xmlns:a16="http://schemas.microsoft.com/office/drawing/2014/main" id="{84FE90C4-C361-CE74-A946-76141782D3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8289" y="424256"/>
            <a:ext cx="1085068" cy="2572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1">
            <a:extLst>
              <a:ext uri="{FF2B5EF4-FFF2-40B4-BE49-F238E27FC236}">
                <a16:creationId xmlns:a16="http://schemas.microsoft.com/office/drawing/2014/main" id="{5FC32509-6908-3CD5-6539-AA72A77C19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1169" y="424256"/>
            <a:ext cx="1085068" cy="257201"/>
          </a:xfrm>
          <a:prstGeom prst="rect">
            <a:avLst/>
          </a:prstGeom>
        </p:spPr>
      </p:pic>
      <p:sp>
        <p:nvSpPr>
          <p:cNvPr id="21" name="Text 0">
            <a:extLst>
              <a:ext uri="{FF2B5EF4-FFF2-40B4-BE49-F238E27FC236}">
                <a16:creationId xmlns:a16="http://schemas.microsoft.com/office/drawing/2014/main" id="{21BCBFD1-1DA3-D77A-C784-28EE96CE8F1F}"/>
              </a:ext>
            </a:extLst>
          </p:cNvPr>
          <p:cNvSpPr/>
          <p:nvPr/>
        </p:nvSpPr>
        <p:spPr>
          <a:xfrm>
            <a:off x="446881" y="973371"/>
            <a:ext cx="7162205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We will calculate your project cost in 1 day</a:t>
            </a:r>
            <a:endParaRPr lang="en-US" sz="2200" dirty="0"/>
          </a:p>
        </p:txBody>
      </p:sp>
      <p:sp>
        <p:nvSpPr>
          <p:cNvPr id="22" name="Text 1">
            <a:extLst>
              <a:ext uri="{FF2B5EF4-FFF2-40B4-BE49-F238E27FC236}">
                <a16:creationId xmlns:a16="http://schemas.microsoft.com/office/drawing/2014/main" id="{C26A17BB-F559-06A4-6630-3F97BE09FDC2}"/>
              </a:ext>
            </a:extLst>
          </p:cNvPr>
          <p:cNvSpPr/>
          <p:nvPr/>
        </p:nvSpPr>
        <p:spPr>
          <a:xfrm>
            <a:off x="446881" y="1414238"/>
            <a:ext cx="815176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Contact us – our specialists will prepare a cost estimate, select the optimal structure, and answer all your questions. Build quickly, reliably, and cost‑effectively with Technostroy-Service!</a:t>
            </a:r>
            <a:endParaRPr lang="en-US" sz="850" dirty="0"/>
          </a:p>
        </p:txBody>
      </p:sp>
      <p:sp>
        <p:nvSpPr>
          <p:cNvPr id="23" name="Shape 2">
            <a:extLst>
              <a:ext uri="{FF2B5EF4-FFF2-40B4-BE49-F238E27FC236}">
                <a16:creationId xmlns:a16="http://schemas.microsoft.com/office/drawing/2014/main" id="{6D431D4C-68B7-E7DE-5E85-E262EC68C7A4}"/>
              </a:ext>
            </a:extLst>
          </p:cNvPr>
          <p:cNvSpPr/>
          <p:nvPr/>
        </p:nvSpPr>
        <p:spPr>
          <a:xfrm>
            <a:off x="446881" y="1950689"/>
            <a:ext cx="2634555" cy="1379934"/>
          </a:xfrm>
          <a:prstGeom prst="roundRect">
            <a:avLst>
              <a:gd name="adj" fmla="val 7869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5" name="Shape 3">
            <a:extLst>
              <a:ext uri="{FF2B5EF4-FFF2-40B4-BE49-F238E27FC236}">
                <a16:creationId xmlns:a16="http://schemas.microsoft.com/office/drawing/2014/main" id="{88EEBC83-F720-CD91-4707-A1DED4163871}"/>
              </a:ext>
            </a:extLst>
          </p:cNvPr>
          <p:cNvSpPr/>
          <p:nvPr/>
        </p:nvSpPr>
        <p:spPr>
          <a:xfrm>
            <a:off x="575617" y="2079426"/>
            <a:ext cx="372070" cy="372070"/>
          </a:xfrm>
          <a:prstGeom prst="roundRect">
            <a:avLst>
              <a:gd name="adj" fmla="val 15358477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26" name="Image 0" descr="preencoded.png">
            <a:extLst>
              <a:ext uri="{FF2B5EF4-FFF2-40B4-BE49-F238E27FC236}">
                <a16:creationId xmlns:a16="http://schemas.microsoft.com/office/drawing/2014/main" id="{65448EFC-46D2-CACB-9934-F91000B2C8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936" y="2181670"/>
            <a:ext cx="167432" cy="167432"/>
          </a:xfrm>
          <a:prstGeom prst="rect">
            <a:avLst/>
          </a:prstGeom>
        </p:spPr>
      </p:pic>
      <p:sp>
        <p:nvSpPr>
          <p:cNvPr id="27" name="Text 4">
            <a:extLst>
              <a:ext uri="{FF2B5EF4-FFF2-40B4-BE49-F238E27FC236}">
                <a16:creationId xmlns:a16="http://schemas.microsoft.com/office/drawing/2014/main" id="{7E3AD75D-EB69-DE91-5C03-B40E1AD30755}"/>
              </a:ext>
            </a:extLst>
          </p:cNvPr>
          <p:cNvSpPr/>
          <p:nvPr/>
        </p:nvSpPr>
        <p:spPr>
          <a:xfrm>
            <a:off x="575617" y="257547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Phone</a:t>
            </a:r>
            <a:endParaRPr lang="en-US" sz="1200" dirty="0"/>
          </a:p>
        </p:txBody>
      </p:sp>
      <p:sp>
        <p:nvSpPr>
          <p:cNvPr id="28" name="Text 5">
            <a:extLst>
              <a:ext uri="{FF2B5EF4-FFF2-40B4-BE49-F238E27FC236}">
                <a16:creationId xmlns:a16="http://schemas.microsoft.com/office/drawing/2014/main" id="{C25C2D1B-E7CA-1A19-ABFA-F58C3DCEE95F}"/>
              </a:ext>
            </a:extLst>
          </p:cNvPr>
          <p:cNvSpPr/>
          <p:nvPr/>
        </p:nvSpPr>
        <p:spPr>
          <a:xfrm>
            <a:off x="575617" y="2796301"/>
            <a:ext cx="237708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8-800-100-6108</a:t>
            </a:r>
            <a:endParaRPr lang="en-US" sz="8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Toll‑free within Russia</a:t>
            </a:r>
            <a:endParaRPr lang="en-US" sz="850" dirty="0"/>
          </a:p>
        </p:txBody>
      </p:sp>
      <p:sp>
        <p:nvSpPr>
          <p:cNvPr id="29" name="Shape 6">
            <a:extLst>
              <a:ext uri="{FF2B5EF4-FFF2-40B4-BE49-F238E27FC236}">
                <a16:creationId xmlns:a16="http://schemas.microsoft.com/office/drawing/2014/main" id="{AF98F180-C3E1-55AD-8BCB-231456B635E6}"/>
              </a:ext>
            </a:extLst>
          </p:cNvPr>
          <p:cNvSpPr/>
          <p:nvPr/>
        </p:nvSpPr>
        <p:spPr>
          <a:xfrm>
            <a:off x="3205410" y="1950689"/>
            <a:ext cx="2634630" cy="1379934"/>
          </a:xfrm>
          <a:prstGeom prst="roundRect">
            <a:avLst>
              <a:gd name="adj" fmla="val 7869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D7CE91E1-9775-2DAB-4724-E3945A1368D4}"/>
              </a:ext>
            </a:extLst>
          </p:cNvPr>
          <p:cNvSpPr/>
          <p:nvPr/>
        </p:nvSpPr>
        <p:spPr>
          <a:xfrm>
            <a:off x="3334146" y="2079426"/>
            <a:ext cx="372070" cy="372070"/>
          </a:xfrm>
          <a:prstGeom prst="roundRect">
            <a:avLst>
              <a:gd name="adj" fmla="val 15358477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31" name="Image 1" descr="preencoded.png">
            <a:extLst>
              <a:ext uri="{FF2B5EF4-FFF2-40B4-BE49-F238E27FC236}">
                <a16:creationId xmlns:a16="http://schemas.microsoft.com/office/drawing/2014/main" id="{77C280CA-4513-79A6-B1F5-DEF7D96690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36466" y="2181670"/>
            <a:ext cx="167432" cy="167432"/>
          </a:xfrm>
          <a:prstGeom prst="rect">
            <a:avLst/>
          </a:prstGeom>
        </p:spPr>
      </p:pic>
      <p:sp>
        <p:nvSpPr>
          <p:cNvPr id="32" name="Text 8">
            <a:extLst>
              <a:ext uri="{FF2B5EF4-FFF2-40B4-BE49-F238E27FC236}">
                <a16:creationId xmlns:a16="http://schemas.microsoft.com/office/drawing/2014/main" id="{14463B0B-3518-BE61-E2ED-0745C611D882}"/>
              </a:ext>
            </a:extLst>
          </p:cNvPr>
          <p:cNvSpPr/>
          <p:nvPr/>
        </p:nvSpPr>
        <p:spPr>
          <a:xfrm>
            <a:off x="3334146" y="257547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Email</a:t>
            </a:r>
            <a:endParaRPr lang="en-US" sz="1200" dirty="0"/>
          </a:p>
        </p:txBody>
      </p:sp>
      <p:sp>
        <p:nvSpPr>
          <p:cNvPr id="33" name="Text 9">
            <a:extLst>
              <a:ext uri="{FF2B5EF4-FFF2-40B4-BE49-F238E27FC236}">
                <a16:creationId xmlns:a16="http://schemas.microsoft.com/office/drawing/2014/main" id="{117FCF41-BB4D-8636-6D56-69491979BB58}"/>
              </a:ext>
            </a:extLst>
          </p:cNvPr>
          <p:cNvSpPr/>
          <p:nvPr/>
        </p:nvSpPr>
        <p:spPr>
          <a:xfrm>
            <a:off x="3334146" y="2796301"/>
            <a:ext cx="237715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angar@tent-angar.com</a:t>
            </a:r>
            <a:endParaRPr lang="en-US" sz="8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Response within one business day</a:t>
            </a:r>
            <a:endParaRPr lang="en-US" sz="850" dirty="0"/>
          </a:p>
        </p:txBody>
      </p:sp>
      <p:sp>
        <p:nvSpPr>
          <p:cNvPr id="34" name="Shape 10">
            <a:extLst>
              <a:ext uri="{FF2B5EF4-FFF2-40B4-BE49-F238E27FC236}">
                <a16:creationId xmlns:a16="http://schemas.microsoft.com/office/drawing/2014/main" id="{11CA84C4-D854-7C69-5AF0-DC5F101F129E}"/>
              </a:ext>
            </a:extLst>
          </p:cNvPr>
          <p:cNvSpPr/>
          <p:nvPr/>
        </p:nvSpPr>
        <p:spPr>
          <a:xfrm>
            <a:off x="5964014" y="1950689"/>
            <a:ext cx="2634555" cy="1379934"/>
          </a:xfrm>
          <a:prstGeom prst="roundRect">
            <a:avLst>
              <a:gd name="adj" fmla="val 7869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5CE7B64-61D1-95C5-3AF5-000BA24D4C79}"/>
              </a:ext>
            </a:extLst>
          </p:cNvPr>
          <p:cNvGrpSpPr/>
          <p:nvPr/>
        </p:nvGrpSpPr>
        <p:grpSpPr>
          <a:xfrm>
            <a:off x="6092750" y="2079426"/>
            <a:ext cx="372070" cy="372070"/>
            <a:chOff x="6092750" y="2079426"/>
            <a:chExt cx="372070" cy="372070"/>
          </a:xfrm>
        </p:grpSpPr>
        <p:sp>
          <p:nvSpPr>
            <p:cNvPr id="35" name="Shape 11">
              <a:extLst>
                <a:ext uri="{FF2B5EF4-FFF2-40B4-BE49-F238E27FC236}">
                  <a16:creationId xmlns:a16="http://schemas.microsoft.com/office/drawing/2014/main" id="{AAB35C15-DCA6-FB67-B8B0-9F61F3561FD2}"/>
                </a:ext>
              </a:extLst>
            </p:cNvPr>
            <p:cNvSpPr/>
            <p:nvPr/>
          </p:nvSpPr>
          <p:spPr>
            <a:xfrm>
              <a:off x="6092750" y="2079426"/>
              <a:ext cx="372070" cy="372070"/>
            </a:xfrm>
            <a:prstGeom prst="roundRect">
              <a:avLst>
                <a:gd name="adj" fmla="val 15358477"/>
              </a:avLst>
            </a:prstGeom>
            <a:solidFill>
              <a:srgbClr val="006747"/>
            </a:solidFill>
            <a:ln/>
          </p:spPr>
          <p:txBody>
            <a:bodyPr/>
            <a:lstStyle/>
            <a:p>
              <a:endParaRPr lang="ru-RU"/>
            </a:p>
          </p:txBody>
        </p:sp>
        <p:pic>
          <p:nvPicPr>
            <p:cNvPr id="36" name="Image 2" descr="preencoded.png">
              <a:extLst>
                <a:ext uri="{FF2B5EF4-FFF2-40B4-BE49-F238E27FC236}">
                  <a16:creationId xmlns:a16="http://schemas.microsoft.com/office/drawing/2014/main" id="{F7152A36-543F-7D66-FB9D-EEA40EED22F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95069" y="2181670"/>
              <a:ext cx="167432" cy="167432"/>
            </a:xfrm>
            <a:prstGeom prst="rect">
              <a:avLst/>
            </a:prstGeom>
          </p:spPr>
        </p:pic>
      </p:grpSp>
      <p:sp>
        <p:nvSpPr>
          <p:cNvPr id="37" name="Text 12">
            <a:extLst>
              <a:ext uri="{FF2B5EF4-FFF2-40B4-BE49-F238E27FC236}">
                <a16:creationId xmlns:a16="http://schemas.microsoft.com/office/drawing/2014/main" id="{82EF1711-9D8A-8B64-9553-357BB877522E}"/>
              </a:ext>
            </a:extLst>
          </p:cNvPr>
          <p:cNvSpPr/>
          <p:nvPr/>
        </p:nvSpPr>
        <p:spPr>
          <a:xfrm>
            <a:off x="6092750" y="257547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Website</a:t>
            </a:r>
            <a:endParaRPr lang="en-US" sz="1200" dirty="0"/>
          </a:p>
        </p:txBody>
      </p:sp>
      <p:sp>
        <p:nvSpPr>
          <p:cNvPr id="38" name="Text 13">
            <a:extLst>
              <a:ext uri="{FF2B5EF4-FFF2-40B4-BE49-F238E27FC236}">
                <a16:creationId xmlns:a16="http://schemas.microsoft.com/office/drawing/2014/main" id="{C21FAE84-A559-055C-347D-DE369C7A7573}"/>
              </a:ext>
            </a:extLst>
          </p:cNvPr>
          <p:cNvSpPr/>
          <p:nvPr/>
        </p:nvSpPr>
        <p:spPr>
          <a:xfrm>
            <a:off x="6092750" y="2796301"/>
            <a:ext cx="237708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tent-angar.com</a:t>
            </a:r>
            <a:endParaRPr lang="en-US" sz="8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Project catalog and cost calculator</a:t>
            </a:r>
            <a:endParaRPr lang="en-US" sz="850" dirty="0"/>
          </a:p>
        </p:txBody>
      </p:sp>
      <p:sp>
        <p:nvSpPr>
          <p:cNvPr id="39" name="Text 14">
            <a:extLst>
              <a:ext uri="{FF2B5EF4-FFF2-40B4-BE49-F238E27FC236}">
                <a16:creationId xmlns:a16="http://schemas.microsoft.com/office/drawing/2014/main" id="{27CE3088-D40A-B526-3F87-3759DB8E593C}"/>
              </a:ext>
            </a:extLst>
          </p:cNvPr>
          <p:cNvSpPr/>
          <p:nvPr/>
        </p:nvSpPr>
        <p:spPr>
          <a:xfrm>
            <a:off x="632916" y="3603574"/>
            <a:ext cx="796572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Technostroy-Service – your reliable partner in rapidly erected structures across Russia. </a:t>
            </a:r>
            <a:r>
              <a:rPr lang="en-US" sz="850" b="1" dirty="0">
                <a:solidFill>
                  <a:srgbClr val="006747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15 years of experience, 236 facilities, 260,000 m² </a:t>
            </a:r>
            <a:endParaRPr lang="ru-RU" sz="850" b="1" dirty="0">
              <a:solidFill>
                <a:srgbClr val="006747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ct val="133000"/>
              </a:lnSpc>
              <a:buNone/>
            </a:pPr>
            <a:r>
              <a:rPr lang="en-US" sz="850" b="1" dirty="0">
                <a:solidFill>
                  <a:srgbClr val="006747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– and we are just getting started.</a:t>
            </a:r>
            <a:endParaRPr lang="en-US" sz="850" dirty="0"/>
          </a:p>
        </p:txBody>
      </p:sp>
      <p:sp>
        <p:nvSpPr>
          <p:cNvPr id="40" name="Shape 15">
            <a:extLst>
              <a:ext uri="{FF2B5EF4-FFF2-40B4-BE49-F238E27FC236}">
                <a16:creationId xmlns:a16="http://schemas.microsoft.com/office/drawing/2014/main" id="{8BF0F9B3-B32C-352C-0103-5DAA12492DCE}"/>
              </a:ext>
            </a:extLst>
          </p:cNvPr>
          <p:cNvSpPr/>
          <p:nvPr/>
        </p:nvSpPr>
        <p:spPr>
          <a:xfrm>
            <a:off x="446881" y="3464048"/>
            <a:ext cx="14288" cy="675977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" name="Shape 16">
            <a:extLst>
              <a:ext uri="{FF2B5EF4-FFF2-40B4-BE49-F238E27FC236}">
                <a16:creationId xmlns:a16="http://schemas.microsoft.com/office/drawing/2014/main" id="{3ABC6DC4-81A4-F09D-FA51-FD2D4CCCD14F}"/>
              </a:ext>
            </a:extLst>
          </p:cNvPr>
          <p:cNvSpPr/>
          <p:nvPr/>
        </p:nvSpPr>
        <p:spPr>
          <a:xfrm>
            <a:off x="411198" y="4243907"/>
            <a:ext cx="8197631" cy="396926"/>
          </a:xfrm>
          <a:prstGeom prst="roundRect">
            <a:avLst>
              <a:gd name="adj" fmla="val 21184"/>
            </a:avLst>
          </a:prstGeom>
          <a:solidFill>
            <a:srgbClr val="B3FFE7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3" name="Image 3" descr="preencoded.png">
            <a:extLst>
              <a:ext uri="{FF2B5EF4-FFF2-40B4-BE49-F238E27FC236}">
                <a16:creationId xmlns:a16="http://schemas.microsoft.com/office/drawing/2014/main" id="{FA25E667-FF0F-9890-E05B-FAC76F85D9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171" y="4380161"/>
            <a:ext cx="155004" cy="123974"/>
          </a:xfrm>
          <a:prstGeom prst="rect">
            <a:avLst/>
          </a:prstGeom>
        </p:spPr>
      </p:pic>
      <p:sp>
        <p:nvSpPr>
          <p:cNvPr id="4" name="Text 17">
            <a:extLst>
              <a:ext uri="{FF2B5EF4-FFF2-40B4-BE49-F238E27FC236}">
                <a16:creationId xmlns:a16="http://schemas.microsoft.com/office/drawing/2014/main" id="{F9716F40-B771-DF79-9FE0-8267A39A35D1}"/>
              </a:ext>
            </a:extLst>
          </p:cNvPr>
          <p:cNvSpPr/>
          <p:nvPr/>
        </p:nvSpPr>
        <p:spPr>
          <a:xfrm>
            <a:off x="814150" y="4350545"/>
            <a:ext cx="808203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Photos and videos of all projects are available in the "Our Work" section on tent-angar.com and in the company's video blog.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434132" y="962060"/>
            <a:ext cx="5070556" cy="6783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104000"/>
              </a:lnSpc>
            </a:pPr>
            <a:r>
              <a:rPr lang="en-US" sz="2200" b="1" dirty="0" err="1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Technostroy</a:t>
            </a: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-Service – a reliable partner in construction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434132" y="1753677"/>
            <a:ext cx="4846737" cy="8140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27000"/>
              </a:lnSpc>
            </a:pPr>
            <a:r>
              <a:rPr lang="en-US" sz="8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Technostroy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-Service builds frame-and-fabric warehouses all over Russia. We are one of the leading manufacturers of rapidly erected structures made of corrugated sheeting, fabric materials, and sandwich panels. We offer a full cycle of services: design, manufacturing, installation, and warranty support. We work in any climate and take into account all customer wishes.</a:t>
            </a:r>
            <a:endParaRPr lang="en-US" sz="850" dirty="0"/>
          </a:p>
        </p:txBody>
      </p:sp>
      <p:sp>
        <p:nvSpPr>
          <p:cNvPr id="6" name="Shape 3"/>
          <p:cNvSpPr/>
          <p:nvPr/>
        </p:nvSpPr>
        <p:spPr>
          <a:xfrm>
            <a:off x="434132" y="2703721"/>
            <a:ext cx="2375892" cy="1110928"/>
          </a:xfrm>
          <a:prstGeom prst="roundRect">
            <a:avLst>
              <a:gd name="adj" fmla="val 8793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7" name="Text 4"/>
          <p:cNvSpPr/>
          <p:nvPr/>
        </p:nvSpPr>
        <p:spPr>
          <a:xfrm>
            <a:off x="547390" y="2816979"/>
            <a:ext cx="2149376" cy="3390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04000"/>
              </a:lnSpc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In-house metal structure manufacturing</a:t>
            </a:r>
            <a:endParaRPr lang="en-US" sz="1050" dirty="0"/>
          </a:p>
        </p:txBody>
      </p:sp>
      <p:sp>
        <p:nvSpPr>
          <p:cNvPr id="8" name="Text 5"/>
          <p:cNvSpPr/>
          <p:nvPr/>
        </p:nvSpPr>
        <p:spPr>
          <a:xfrm>
            <a:off x="547390" y="3212936"/>
            <a:ext cx="2149376" cy="4884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Сварочное, окрасочное и отрезное оборудование полного цикла — контроль качества на каждом этапе</a:t>
            </a:r>
            <a:endParaRPr lang="en-US" sz="850" dirty="0"/>
          </a:p>
        </p:txBody>
      </p:sp>
      <p:sp>
        <p:nvSpPr>
          <p:cNvPr id="9" name="Shape 6"/>
          <p:cNvSpPr/>
          <p:nvPr/>
        </p:nvSpPr>
        <p:spPr>
          <a:xfrm>
            <a:off x="2904976" y="2703721"/>
            <a:ext cx="2375892" cy="1110928"/>
          </a:xfrm>
          <a:prstGeom prst="roundRect">
            <a:avLst>
              <a:gd name="adj" fmla="val 8793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7"/>
          <p:cNvSpPr/>
          <p:nvPr/>
        </p:nvSpPr>
        <p:spPr>
          <a:xfrm>
            <a:off x="3018234" y="2816979"/>
            <a:ext cx="2149376" cy="33903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04000"/>
              </a:lnSpc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Premium-class </a:t>
            </a:r>
            <a:endParaRPr lang="ru-RU" sz="105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  <a:p>
            <a:pPr>
              <a:lnSpc>
                <a:spcPct val="104000"/>
              </a:lnSpc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fabric materials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3018234" y="3212936"/>
            <a:ext cx="2149376" cy="4884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27000"/>
              </a:lnSpc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LEISTER equipment, FERRARI, SIOEN, </a:t>
            </a:r>
            <a:r>
              <a:rPr lang="en-US" sz="8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Ivanoiskozh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fabrics – only trusted suppliers</a:t>
            </a:r>
            <a:endParaRPr lang="en-US" sz="850" dirty="0"/>
          </a:p>
        </p:txBody>
      </p:sp>
      <p:sp>
        <p:nvSpPr>
          <p:cNvPr id="12" name="Shape 9"/>
          <p:cNvSpPr/>
          <p:nvPr/>
        </p:nvSpPr>
        <p:spPr>
          <a:xfrm>
            <a:off x="434132" y="3909600"/>
            <a:ext cx="4846737" cy="757649"/>
          </a:xfrm>
          <a:prstGeom prst="roundRect">
            <a:avLst>
              <a:gd name="adj" fmla="val 15864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3" name="Text 10"/>
          <p:cNvSpPr/>
          <p:nvPr/>
        </p:nvSpPr>
        <p:spPr>
          <a:xfrm>
            <a:off x="547390" y="4022859"/>
            <a:ext cx="2119461" cy="169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National resource</a:t>
            </a:r>
            <a:endParaRPr lang="en-US" sz="1050" dirty="0"/>
          </a:p>
        </p:txBody>
      </p:sp>
      <p:sp>
        <p:nvSpPr>
          <p:cNvPr id="14" name="Text 11"/>
          <p:cNvSpPr/>
          <p:nvPr/>
        </p:nvSpPr>
        <p:spPr>
          <a:xfrm>
            <a:off x="547390" y="4249300"/>
            <a:ext cx="4620220" cy="336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5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All services are performed in our own production facility or by mobile teams. We work </a:t>
            </a:r>
            <a:endParaRPr lang="ru-RU" sz="85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ct val="125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throughout Russia and CIS countries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BCC2E8C-8061-5943-A688-35F8D39D63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4" r="31146"/>
          <a:stretch>
            <a:fillRect/>
          </a:stretch>
        </p:blipFill>
        <p:spPr>
          <a:xfrm>
            <a:off x="5599640" y="1010877"/>
            <a:ext cx="3235532" cy="3656372"/>
          </a:xfrm>
          <a:prstGeom prst="roundRect">
            <a:avLst>
              <a:gd name="adj" fmla="val 2258"/>
            </a:avLst>
          </a:prstGeom>
        </p:spPr>
      </p:pic>
      <p:pic>
        <p:nvPicPr>
          <p:cNvPr id="3" name="Image 1">
            <a:extLst>
              <a:ext uri="{FF2B5EF4-FFF2-40B4-BE49-F238E27FC236}">
                <a16:creationId xmlns:a16="http://schemas.microsoft.com/office/drawing/2014/main" id="{DF545B75-843F-C2D2-0CFB-90D443D0BC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4133" y="428832"/>
            <a:ext cx="1085068" cy="2572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ED27A-7131-B57A-93B0-919C030B4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F0E974D-5DC6-DA02-A48F-CA0F98AB1940}"/>
              </a:ext>
            </a:extLst>
          </p:cNvPr>
          <p:cNvSpPr/>
          <p:nvPr/>
        </p:nvSpPr>
        <p:spPr>
          <a:xfrm>
            <a:off x="496119" y="1035055"/>
            <a:ext cx="7279704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15 years of experience – results in numbers</a:t>
            </a:r>
            <a:endParaRPr lang="en-US" sz="2200" dirty="0"/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D8B47978-9C45-DDB0-DDA3-38F65B3AA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670625"/>
            <a:ext cx="209252" cy="186035"/>
          </a:xfrm>
          <a:prstGeom prst="rect">
            <a:avLst/>
          </a:prstGeom>
        </p:spPr>
      </p:pic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7F221ADD-66DC-4B73-72E2-A475BCC3D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27" y="1670625"/>
            <a:ext cx="209252" cy="186035"/>
          </a:xfrm>
          <a:prstGeom prst="rect">
            <a:avLst/>
          </a:prstGeom>
        </p:spPr>
      </p:pic>
      <p:pic>
        <p:nvPicPr>
          <p:cNvPr id="5" name="Image 2" descr="preencoded.png">
            <a:extLst>
              <a:ext uri="{FF2B5EF4-FFF2-40B4-BE49-F238E27FC236}">
                <a16:creationId xmlns:a16="http://schemas.microsoft.com/office/drawing/2014/main" id="{2971E48A-C802-B539-38DC-C556BBE14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36" y="1670625"/>
            <a:ext cx="209252" cy="186035"/>
          </a:xfrm>
          <a:prstGeom prst="rect">
            <a:avLst/>
          </a:prstGeom>
        </p:spPr>
      </p:pic>
      <p:pic>
        <p:nvPicPr>
          <p:cNvPr id="6" name="Image 3" descr="preencoded.png">
            <a:extLst>
              <a:ext uri="{FF2B5EF4-FFF2-40B4-BE49-F238E27FC236}">
                <a16:creationId xmlns:a16="http://schemas.microsoft.com/office/drawing/2014/main" id="{8CFBBACB-7DE6-5768-F3CD-67DCF0B58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744" y="1670625"/>
            <a:ext cx="209252" cy="186035"/>
          </a:xfrm>
          <a:prstGeom prst="rect">
            <a:avLst/>
          </a:prstGeom>
        </p:spPr>
      </p:pic>
      <p:pic>
        <p:nvPicPr>
          <p:cNvPr id="7" name="Image 4" descr="preencoded.png">
            <a:extLst>
              <a:ext uri="{FF2B5EF4-FFF2-40B4-BE49-F238E27FC236}">
                <a16:creationId xmlns:a16="http://schemas.microsoft.com/office/drawing/2014/main" id="{F740149E-CA5A-B6CD-60A2-8BB305AA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953" y="1670625"/>
            <a:ext cx="209252" cy="186035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8D08BA0F-0488-1B39-E8BF-5EBCB84189F4}"/>
              </a:ext>
            </a:extLst>
          </p:cNvPr>
          <p:cNvSpPr/>
          <p:nvPr/>
        </p:nvSpPr>
        <p:spPr>
          <a:xfrm>
            <a:off x="1759223" y="1704632"/>
            <a:ext cx="182612" cy="155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3000"/>
              </a:lnSpc>
              <a:buNone/>
            </a:pPr>
            <a:r>
              <a:rPr 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15</a:t>
            </a:r>
            <a:endParaRPr lang="en-US" sz="1200" dirty="0"/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BE31821D-5864-CFBD-82C1-7AD820112B3C}"/>
              </a:ext>
            </a:extLst>
          </p:cNvPr>
          <p:cNvSpPr/>
          <p:nvPr/>
        </p:nvSpPr>
        <p:spPr>
          <a:xfrm>
            <a:off x="496119" y="198681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Years in the market</a:t>
            </a:r>
            <a:endParaRPr lang="en-US" sz="1200" dirty="0"/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10BEBA10-7B91-7980-F6D9-4765048C0333}"/>
              </a:ext>
            </a:extLst>
          </p:cNvPr>
          <p:cNvSpPr/>
          <p:nvPr/>
        </p:nvSpPr>
        <p:spPr>
          <a:xfrm>
            <a:off x="496119" y="2255073"/>
            <a:ext cx="261386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Solid reputation and accumulated expertise in construction</a:t>
            </a:r>
            <a:endParaRPr lang="en-US" sz="950" dirty="0"/>
          </a:p>
        </p:txBody>
      </p:sp>
      <p:pic>
        <p:nvPicPr>
          <p:cNvPr id="11" name="Image 5" descr="preencoded.png">
            <a:extLst>
              <a:ext uri="{FF2B5EF4-FFF2-40B4-BE49-F238E27FC236}">
                <a16:creationId xmlns:a16="http://schemas.microsoft.com/office/drawing/2014/main" id="{07F5F1AA-3748-DD6F-3A51-019AB7F12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991" y="1670625"/>
            <a:ext cx="209252" cy="186035"/>
          </a:xfrm>
          <a:prstGeom prst="rect">
            <a:avLst/>
          </a:prstGeom>
        </p:spPr>
      </p:pic>
      <p:pic>
        <p:nvPicPr>
          <p:cNvPr id="12" name="Image 6" descr="preencoded.png">
            <a:extLst>
              <a:ext uri="{FF2B5EF4-FFF2-40B4-BE49-F238E27FC236}">
                <a16:creationId xmlns:a16="http://schemas.microsoft.com/office/drawing/2014/main" id="{AAFE8A6F-6B0F-7099-7858-7DDA07CB3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670625"/>
            <a:ext cx="209252" cy="186035"/>
          </a:xfrm>
          <a:prstGeom prst="rect">
            <a:avLst/>
          </a:prstGeom>
        </p:spPr>
      </p:pic>
      <p:pic>
        <p:nvPicPr>
          <p:cNvPr id="13" name="Image 7" descr="preencoded.png">
            <a:extLst>
              <a:ext uri="{FF2B5EF4-FFF2-40B4-BE49-F238E27FC236}">
                <a16:creationId xmlns:a16="http://schemas.microsoft.com/office/drawing/2014/main" id="{B6AF7CCD-AD7D-1F5C-7083-7BBCFFC03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409" y="1670625"/>
            <a:ext cx="209252" cy="186035"/>
          </a:xfrm>
          <a:prstGeom prst="rect">
            <a:avLst/>
          </a:prstGeom>
        </p:spPr>
      </p:pic>
      <p:pic>
        <p:nvPicPr>
          <p:cNvPr id="14" name="Image 8" descr="preencoded.png">
            <a:extLst>
              <a:ext uri="{FF2B5EF4-FFF2-40B4-BE49-F238E27FC236}">
                <a16:creationId xmlns:a16="http://schemas.microsoft.com/office/drawing/2014/main" id="{BE6FDF0D-E4F6-A58C-E820-42CDB5073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617" y="1670625"/>
            <a:ext cx="209252" cy="186035"/>
          </a:xfrm>
          <a:prstGeom prst="rect">
            <a:avLst/>
          </a:prstGeom>
        </p:spPr>
      </p:pic>
      <p:pic>
        <p:nvPicPr>
          <p:cNvPr id="15" name="Image 9" descr="preencoded.png">
            <a:extLst>
              <a:ext uri="{FF2B5EF4-FFF2-40B4-BE49-F238E27FC236}">
                <a16:creationId xmlns:a16="http://schemas.microsoft.com/office/drawing/2014/main" id="{3D0A4B82-9DB5-E9BC-947E-FB93852C1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826" y="1670625"/>
            <a:ext cx="209252" cy="186035"/>
          </a:xfrm>
          <a:prstGeom prst="rect">
            <a:avLst/>
          </a:prstGeom>
        </p:spPr>
      </p:pic>
      <p:sp>
        <p:nvSpPr>
          <p:cNvPr id="16" name="Text 4">
            <a:extLst>
              <a:ext uri="{FF2B5EF4-FFF2-40B4-BE49-F238E27FC236}">
                <a16:creationId xmlns:a16="http://schemas.microsoft.com/office/drawing/2014/main" id="{919CA068-5FBC-0D4C-8016-A654D596F0ED}"/>
              </a:ext>
            </a:extLst>
          </p:cNvPr>
          <p:cNvSpPr/>
          <p:nvPr/>
        </p:nvSpPr>
        <p:spPr>
          <a:xfrm>
            <a:off x="4528096" y="1704632"/>
            <a:ext cx="273918" cy="155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3000"/>
              </a:lnSpc>
              <a:buNone/>
            </a:pPr>
            <a:r>
              <a:rPr 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236</a:t>
            </a:r>
            <a:endParaRPr lang="en-US" sz="1200" dirty="0"/>
          </a:p>
        </p:txBody>
      </p:sp>
      <p:sp>
        <p:nvSpPr>
          <p:cNvPr id="17" name="Text 5">
            <a:extLst>
              <a:ext uri="{FF2B5EF4-FFF2-40B4-BE49-F238E27FC236}">
                <a16:creationId xmlns:a16="http://schemas.microsoft.com/office/drawing/2014/main" id="{99F3FEE3-F93F-2E1A-0884-2F93AD61F456}"/>
              </a:ext>
            </a:extLst>
          </p:cNvPr>
          <p:cNvSpPr/>
          <p:nvPr/>
        </p:nvSpPr>
        <p:spPr>
          <a:xfrm>
            <a:off x="3264991" y="198681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Structures built</a:t>
            </a:r>
            <a:endParaRPr lang="en-US" sz="1200" dirty="0"/>
          </a:p>
        </p:txBody>
      </p:sp>
      <p:sp>
        <p:nvSpPr>
          <p:cNvPr id="18" name="Text 6">
            <a:extLst>
              <a:ext uri="{FF2B5EF4-FFF2-40B4-BE49-F238E27FC236}">
                <a16:creationId xmlns:a16="http://schemas.microsoft.com/office/drawing/2014/main" id="{C8EFD68C-1B4D-40DF-C82C-328EA0032C36}"/>
              </a:ext>
            </a:extLst>
          </p:cNvPr>
          <p:cNvSpPr/>
          <p:nvPr/>
        </p:nvSpPr>
        <p:spPr>
          <a:xfrm>
            <a:off x="3264991" y="2255073"/>
            <a:ext cx="2613943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Projects completed across Russia and CIS countries</a:t>
            </a:r>
            <a:endParaRPr lang="en-US" sz="950" dirty="0"/>
          </a:p>
        </p:txBody>
      </p:sp>
      <p:pic>
        <p:nvPicPr>
          <p:cNvPr id="19" name="Image 10" descr="preencoded.png">
            <a:extLst>
              <a:ext uri="{FF2B5EF4-FFF2-40B4-BE49-F238E27FC236}">
                <a16:creationId xmlns:a16="http://schemas.microsoft.com/office/drawing/2014/main" id="{990BA4BA-7447-4296-A537-5B1519FE3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939" y="1670625"/>
            <a:ext cx="209252" cy="186035"/>
          </a:xfrm>
          <a:prstGeom prst="rect">
            <a:avLst/>
          </a:prstGeom>
        </p:spPr>
      </p:pic>
      <p:pic>
        <p:nvPicPr>
          <p:cNvPr id="20" name="Image 11" descr="preencoded.png">
            <a:extLst>
              <a:ext uri="{FF2B5EF4-FFF2-40B4-BE49-F238E27FC236}">
                <a16:creationId xmlns:a16="http://schemas.microsoft.com/office/drawing/2014/main" id="{0CAC4B99-27C6-F536-904C-539082EB7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47" y="1670625"/>
            <a:ext cx="209252" cy="186035"/>
          </a:xfrm>
          <a:prstGeom prst="rect">
            <a:avLst/>
          </a:prstGeom>
        </p:spPr>
      </p:pic>
      <p:pic>
        <p:nvPicPr>
          <p:cNvPr id="21" name="Image 12" descr="preencoded.png">
            <a:extLst>
              <a:ext uri="{FF2B5EF4-FFF2-40B4-BE49-F238E27FC236}">
                <a16:creationId xmlns:a16="http://schemas.microsoft.com/office/drawing/2014/main" id="{E98B9FD5-8F6A-3648-7614-B74361127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356" y="1670625"/>
            <a:ext cx="209252" cy="186035"/>
          </a:xfrm>
          <a:prstGeom prst="rect">
            <a:avLst/>
          </a:prstGeom>
        </p:spPr>
      </p:pic>
      <p:pic>
        <p:nvPicPr>
          <p:cNvPr id="22" name="Image 13" descr="preencoded.png">
            <a:extLst>
              <a:ext uri="{FF2B5EF4-FFF2-40B4-BE49-F238E27FC236}">
                <a16:creationId xmlns:a16="http://schemas.microsoft.com/office/drawing/2014/main" id="{6E54A12D-7C13-9E05-7F92-B140640BE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564" y="1670625"/>
            <a:ext cx="209252" cy="186035"/>
          </a:xfrm>
          <a:prstGeom prst="rect">
            <a:avLst/>
          </a:prstGeom>
        </p:spPr>
      </p:pic>
      <p:pic>
        <p:nvPicPr>
          <p:cNvPr id="23" name="Image 14" descr="preencoded.png">
            <a:extLst>
              <a:ext uri="{FF2B5EF4-FFF2-40B4-BE49-F238E27FC236}">
                <a16:creationId xmlns:a16="http://schemas.microsoft.com/office/drawing/2014/main" id="{F8F012E0-C408-574A-56F5-C87661C65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773" y="1670625"/>
            <a:ext cx="209252" cy="186035"/>
          </a:xfrm>
          <a:prstGeom prst="rect">
            <a:avLst/>
          </a:prstGeom>
        </p:spPr>
      </p:pic>
      <p:sp>
        <p:nvSpPr>
          <p:cNvPr id="24" name="Text 7">
            <a:extLst>
              <a:ext uri="{FF2B5EF4-FFF2-40B4-BE49-F238E27FC236}">
                <a16:creationId xmlns:a16="http://schemas.microsoft.com/office/drawing/2014/main" id="{848C747F-C5F3-327C-1514-9BA38F2C7608}"/>
              </a:ext>
            </a:extLst>
          </p:cNvPr>
          <p:cNvSpPr/>
          <p:nvPr/>
        </p:nvSpPr>
        <p:spPr>
          <a:xfrm>
            <a:off x="7297043" y="1704632"/>
            <a:ext cx="392832" cy="155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3000"/>
              </a:lnSpc>
              <a:buNone/>
            </a:pPr>
            <a:r>
              <a:rPr 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260K</a:t>
            </a:r>
            <a:endParaRPr lang="en-US" sz="1200" dirty="0"/>
          </a:p>
        </p:txBody>
      </p:sp>
      <p:sp>
        <p:nvSpPr>
          <p:cNvPr id="25" name="Text 8">
            <a:extLst>
              <a:ext uri="{FF2B5EF4-FFF2-40B4-BE49-F238E27FC236}">
                <a16:creationId xmlns:a16="http://schemas.microsoft.com/office/drawing/2014/main" id="{A03A4BF2-E32D-7BF4-D406-62623F5EC264}"/>
              </a:ext>
            </a:extLst>
          </p:cNvPr>
          <p:cNvSpPr/>
          <p:nvPr/>
        </p:nvSpPr>
        <p:spPr>
          <a:xfrm>
            <a:off x="6033939" y="198681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m² total area</a:t>
            </a:r>
            <a:endParaRPr lang="en-US" sz="1200" dirty="0"/>
          </a:p>
        </p:txBody>
      </p:sp>
      <p:sp>
        <p:nvSpPr>
          <p:cNvPr id="26" name="Text 9">
            <a:extLst>
              <a:ext uri="{FF2B5EF4-FFF2-40B4-BE49-F238E27FC236}">
                <a16:creationId xmlns:a16="http://schemas.microsoft.com/office/drawing/2014/main" id="{E1AD0C0D-64FA-59B6-F1AF-25DEB4C3A9A8}"/>
              </a:ext>
            </a:extLst>
          </p:cNvPr>
          <p:cNvSpPr/>
          <p:nvPr/>
        </p:nvSpPr>
        <p:spPr>
          <a:xfrm>
            <a:off x="6033939" y="2255073"/>
            <a:ext cx="261394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Total area of all structures erected</a:t>
            </a:r>
            <a:endParaRPr lang="en-US" sz="950" dirty="0"/>
          </a:p>
        </p:txBody>
      </p:sp>
      <p:sp>
        <p:nvSpPr>
          <p:cNvPr id="27" name="Shape 10">
            <a:extLst>
              <a:ext uri="{FF2B5EF4-FFF2-40B4-BE49-F238E27FC236}">
                <a16:creationId xmlns:a16="http://schemas.microsoft.com/office/drawing/2014/main" id="{3881435C-59CF-E4D4-9E2F-47489AE47B85}"/>
              </a:ext>
            </a:extLst>
          </p:cNvPr>
          <p:cNvSpPr/>
          <p:nvPr/>
        </p:nvSpPr>
        <p:spPr>
          <a:xfrm>
            <a:off x="406822" y="2791524"/>
            <a:ext cx="4103191" cy="950342"/>
          </a:xfrm>
          <a:prstGeom prst="roundRect">
            <a:avLst>
              <a:gd name="adj" fmla="val 18796"/>
            </a:avLst>
          </a:prstGeom>
          <a:solidFill>
            <a:srgbClr val="006747">
              <a:alpha val="95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8" name="Text 11">
            <a:extLst>
              <a:ext uri="{FF2B5EF4-FFF2-40B4-BE49-F238E27FC236}">
                <a16:creationId xmlns:a16="http://schemas.microsoft.com/office/drawing/2014/main" id="{E83E2D5F-A480-A7F2-E261-D26CC1938F5B}"/>
              </a:ext>
            </a:extLst>
          </p:cNvPr>
          <p:cNvSpPr/>
          <p:nvPr/>
        </p:nvSpPr>
        <p:spPr>
          <a:xfrm>
            <a:off x="530796" y="2915498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Installation speed</a:t>
            </a:r>
            <a:endParaRPr lang="en-US" sz="1200" dirty="0"/>
          </a:p>
        </p:txBody>
      </p:sp>
      <p:sp>
        <p:nvSpPr>
          <p:cNvPr id="29" name="Text 12">
            <a:extLst>
              <a:ext uri="{FF2B5EF4-FFF2-40B4-BE49-F238E27FC236}">
                <a16:creationId xmlns:a16="http://schemas.microsoft.com/office/drawing/2014/main" id="{F95EE7BE-6A5C-C059-8216-879BDAE63577}"/>
              </a:ext>
            </a:extLst>
          </p:cNvPr>
          <p:cNvSpPr/>
          <p:nvPr/>
        </p:nvSpPr>
        <p:spPr>
          <a:xfrm>
            <a:off x="530796" y="3233320"/>
            <a:ext cx="4312444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From </a:t>
            </a:r>
            <a:r>
              <a:rPr lang="en-US" sz="950" b="1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10 to 30 days</a:t>
            </a:r>
            <a:r>
              <a:rPr lang="en-US" sz="950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depending on the project size – no quality loss</a:t>
            </a:r>
            <a:endParaRPr lang="en-US" sz="950" dirty="0"/>
          </a:p>
        </p:txBody>
      </p:sp>
      <p:sp>
        <p:nvSpPr>
          <p:cNvPr id="30" name="Text 13">
            <a:extLst>
              <a:ext uri="{FF2B5EF4-FFF2-40B4-BE49-F238E27FC236}">
                <a16:creationId xmlns:a16="http://schemas.microsoft.com/office/drawing/2014/main" id="{BE9E1658-2732-1E8D-CBF9-1B409F5930F6}"/>
              </a:ext>
            </a:extLst>
          </p:cNvPr>
          <p:cNvSpPr/>
          <p:nvPr/>
        </p:nvSpPr>
        <p:spPr>
          <a:xfrm>
            <a:off x="4728046" y="2915498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Budget savings</a:t>
            </a:r>
            <a:endParaRPr lang="en-US" sz="1200" dirty="0"/>
          </a:p>
        </p:txBody>
      </p:sp>
      <p:sp>
        <p:nvSpPr>
          <p:cNvPr id="31" name="Text 14">
            <a:extLst>
              <a:ext uri="{FF2B5EF4-FFF2-40B4-BE49-F238E27FC236}">
                <a16:creationId xmlns:a16="http://schemas.microsoft.com/office/drawing/2014/main" id="{7A2A8855-BE6E-9143-F0B6-B18CD8015C49}"/>
              </a:ext>
            </a:extLst>
          </p:cNvPr>
          <p:cNvSpPr/>
          <p:nvPr/>
        </p:nvSpPr>
        <p:spPr>
          <a:xfrm>
            <a:off x="4728046" y="3233320"/>
            <a:ext cx="3924598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Up to </a:t>
            </a:r>
            <a:r>
              <a:rPr lang="en-US" sz="9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50% cheaper</a:t>
            </a:r>
            <a:r>
              <a:rPr 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compared to permanent construction of similar facilities</a:t>
            </a:r>
            <a:endParaRPr lang="en-US" sz="950" dirty="0"/>
          </a:p>
        </p:txBody>
      </p:sp>
      <p:sp>
        <p:nvSpPr>
          <p:cNvPr id="32" name="Text 15">
            <a:extLst>
              <a:ext uri="{FF2B5EF4-FFF2-40B4-BE49-F238E27FC236}">
                <a16:creationId xmlns:a16="http://schemas.microsoft.com/office/drawing/2014/main" id="{8FAB3EA8-4506-91BA-95C3-070D8F170F60}"/>
              </a:ext>
            </a:extLst>
          </p:cNvPr>
          <p:cNvSpPr/>
          <p:nvPr/>
        </p:nvSpPr>
        <p:spPr>
          <a:xfrm>
            <a:off x="496119" y="3881392"/>
            <a:ext cx="8608963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We don't just build warehouses – we create spaces for your business to grow.</a:t>
            </a:r>
            <a:endParaRPr lang="en-US" sz="950" dirty="0"/>
          </a:p>
        </p:txBody>
      </p:sp>
      <p:pic>
        <p:nvPicPr>
          <p:cNvPr id="36" name="Image 1">
            <a:extLst>
              <a:ext uri="{FF2B5EF4-FFF2-40B4-BE49-F238E27FC236}">
                <a16:creationId xmlns:a16="http://schemas.microsoft.com/office/drawing/2014/main" id="{5354195F-920F-5FD7-3975-68FA5826D5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0796" y="424256"/>
            <a:ext cx="1085068" cy="2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49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1359" y="990213"/>
            <a:ext cx="7018437" cy="290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5 main structure types – for any task</a:t>
            </a:r>
          </a:p>
        </p:txBody>
      </p:sp>
      <p:sp>
        <p:nvSpPr>
          <p:cNvPr id="3" name="Text 1"/>
          <p:cNvSpPr/>
          <p:nvPr/>
        </p:nvSpPr>
        <p:spPr>
          <a:xfrm>
            <a:off x="511359" y="1398150"/>
            <a:ext cx="7793608" cy="130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Each structure type is designed to solve specific needs – from storage to sports facilities.</a:t>
            </a:r>
          </a:p>
        </p:txBody>
      </p:sp>
      <p:sp>
        <p:nvSpPr>
          <p:cNvPr id="4" name="Shape 2"/>
          <p:cNvSpPr/>
          <p:nvPr/>
        </p:nvSpPr>
        <p:spPr>
          <a:xfrm>
            <a:off x="511359" y="1629132"/>
            <a:ext cx="8127504" cy="558180"/>
          </a:xfrm>
          <a:prstGeom prst="roundRect">
            <a:avLst>
              <a:gd name="adj" fmla="val 15001"/>
            </a:avLst>
          </a:prstGeom>
          <a:solidFill>
            <a:srgbClr val="E5F9F2">
              <a:alpha val="95000"/>
            </a:srgbClr>
          </a:solidFill>
          <a:ln w="9525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Shape 3"/>
          <p:cNvSpPr/>
          <p:nvPr/>
        </p:nvSpPr>
        <p:spPr>
          <a:xfrm>
            <a:off x="520884" y="1638657"/>
            <a:ext cx="372070" cy="539130"/>
          </a:xfrm>
          <a:prstGeom prst="roundRect">
            <a:avLst>
              <a:gd name="adj" fmla="val 19432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Text 4"/>
          <p:cNvSpPr/>
          <p:nvPr/>
        </p:nvSpPr>
        <p:spPr>
          <a:xfrm>
            <a:off x="634737" y="1820971"/>
            <a:ext cx="139526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962680" y="1731674"/>
            <a:ext cx="1162869" cy="145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Classic</a:t>
            </a:r>
          </a:p>
        </p:txBody>
      </p:sp>
      <p:sp>
        <p:nvSpPr>
          <p:cNvPr id="8" name="Text 6"/>
          <p:cNvSpPr/>
          <p:nvPr/>
        </p:nvSpPr>
        <p:spPr>
          <a:xfrm>
            <a:off x="962680" y="1918826"/>
            <a:ext cx="6782544" cy="130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Sharp ridge and straight walls. Span up to </a:t>
            </a: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30 m without internal support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s. Classic solution for warehouses and manufacturing.</a:t>
            </a:r>
          </a:p>
        </p:txBody>
      </p:sp>
      <p:sp>
        <p:nvSpPr>
          <p:cNvPr id="9" name="Shape 7"/>
          <p:cNvSpPr/>
          <p:nvPr/>
        </p:nvSpPr>
        <p:spPr>
          <a:xfrm>
            <a:off x="511359" y="2257038"/>
            <a:ext cx="8127504" cy="558180"/>
          </a:xfrm>
          <a:prstGeom prst="roundRect">
            <a:avLst>
              <a:gd name="adj" fmla="val 15001"/>
            </a:avLst>
          </a:prstGeom>
          <a:solidFill>
            <a:srgbClr val="E5F9F2">
              <a:alpha val="95000"/>
            </a:srgbClr>
          </a:solidFill>
          <a:ln w="9525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Shape 8"/>
          <p:cNvSpPr/>
          <p:nvPr/>
        </p:nvSpPr>
        <p:spPr>
          <a:xfrm>
            <a:off x="520884" y="2266563"/>
            <a:ext cx="372070" cy="539130"/>
          </a:xfrm>
          <a:prstGeom prst="roundRect">
            <a:avLst>
              <a:gd name="adj" fmla="val 19432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Text 9"/>
          <p:cNvSpPr/>
          <p:nvPr/>
        </p:nvSpPr>
        <p:spPr>
          <a:xfrm>
            <a:off x="634737" y="2448877"/>
            <a:ext cx="139526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1050" dirty="0"/>
          </a:p>
        </p:txBody>
      </p:sp>
      <p:sp>
        <p:nvSpPr>
          <p:cNvPr id="12" name="Text 10"/>
          <p:cNvSpPr/>
          <p:nvPr/>
        </p:nvSpPr>
        <p:spPr>
          <a:xfrm>
            <a:off x="962680" y="2359580"/>
            <a:ext cx="1162869" cy="145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Modern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962680" y="2546731"/>
            <a:ext cx="6782544" cy="130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Smooth corners ensure </a:t>
            </a: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easy snow shedding 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and a contemporary look.</a:t>
            </a:r>
          </a:p>
        </p:txBody>
      </p:sp>
      <p:sp>
        <p:nvSpPr>
          <p:cNvPr id="14" name="Shape 12"/>
          <p:cNvSpPr/>
          <p:nvPr/>
        </p:nvSpPr>
        <p:spPr>
          <a:xfrm>
            <a:off x="511359" y="2884943"/>
            <a:ext cx="8127504" cy="558180"/>
          </a:xfrm>
          <a:prstGeom prst="roundRect">
            <a:avLst>
              <a:gd name="adj" fmla="val 15001"/>
            </a:avLst>
          </a:prstGeom>
          <a:solidFill>
            <a:srgbClr val="E5F9F2">
              <a:alpha val="95000"/>
            </a:srgbClr>
          </a:solidFill>
          <a:ln w="9525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5" name="Shape 13"/>
          <p:cNvSpPr/>
          <p:nvPr/>
        </p:nvSpPr>
        <p:spPr>
          <a:xfrm>
            <a:off x="520884" y="2894468"/>
            <a:ext cx="372070" cy="539130"/>
          </a:xfrm>
          <a:prstGeom prst="roundRect">
            <a:avLst>
              <a:gd name="adj" fmla="val 19432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6" name="Text 14"/>
          <p:cNvSpPr/>
          <p:nvPr/>
        </p:nvSpPr>
        <p:spPr>
          <a:xfrm>
            <a:off x="634737" y="3076783"/>
            <a:ext cx="139526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962680" y="2987486"/>
            <a:ext cx="2042889" cy="145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Arched roof + straight walls</a:t>
            </a:r>
          </a:p>
        </p:txBody>
      </p:sp>
      <p:sp>
        <p:nvSpPr>
          <p:cNvPr id="18" name="Text 16"/>
          <p:cNvSpPr/>
          <p:nvPr/>
        </p:nvSpPr>
        <p:spPr>
          <a:xfrm>
            <a:off x="962680" y="3174637"/>
            <a:ext cx="6782544" cy="130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Maximum usable volume 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with standard width. Optimal for large equipment storage.</a:t>
            </a:r>
          </a:p>
        </p:txBody>
      </p:sp>
      <p:sp>
        <p:nvSpPr>
          <p:cNvPr id="19" name="Shape 17"/>
          <p:cNvSpPr/>
          <p:nvPr/>
        </p:nvSpPr>
        <p:spPr>
          <a:xfrm>
            <a:off x="511359" y="3512849"/>
            <a:ext cx="8127504" cy="558180"/>
          </a:xfrm>
          <a:prstGeom prst="roundRect">
            <a:avLst>
              <a:gd name="adj" fmla="val 15001"/>
            </a:avLst>
          </a:prstGeom>
          <a:solidFill>
            <a:srgbClr val="E5F9F2">
              <a:alpha val="95000"/>
            </a:srgbClr>
          </a:solidFill>
          <a:ln w="9525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0" name="Shape 18"/>
          <p:cNvSpPr/>
          <p:nvPr/>
        </p:nvSpPr>
        <p:spPr>
          <a:xfrm>
            <a:off x="520884" y="3522374"/>
            <a:ext cx="372070" cy="539130"/>
          </a:xfrm>
          <a:prstGeom prst="roundRect">
            <a:avLst>
              <a:gd name="adj" fmla="val 19432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1" name="Text 19"/>
          <p:cNvSpPr/>
          <p:nvPr/>
        </p:nvSpPr>
        <p:spPr>
          <a:xfrm>
            <a:off x="634737" y="3704689"/>
            <a:ext cx="139526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4</a:t>
            </a:r>
            <a:endParaRPr lang="en-US" sz="1050" dirty="0"/>
          </a:p>
        </p:txBody>
      </p:sp>
      <p:sp>
        <p:nvSpPr>
          <p:cNvPr id="22" name="Text 20"/>
          <p:cNvSpPr/>
          <p:nvPr/>
        </p:nvSpPr>
        <p:spPr>
          <a:xfrm>
            <a:off x="962680" y="3615392"/>
            <a:ext cx="1162869" cy="145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Polygonal</a:t>
            </a:r>
          </a:p>
        </p:txBody>
      </p:sp>
      <p:sp>
        <p:nvSpPr>
          <p:cNvPr id="23" name="Text 21"/>
          <p:cNvSpPr/>
          <p:nvPr/>
        </p:nvSpPr>
        <p:spPr>
          <a:xfrm>
            <a:off x="962680" y="3802543"/>
            <a:ext cx="6782544" cy="130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Made of I-beams. Width </a:t>
            </a: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6–18 m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wall height </a:t>
            </a: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2–5 m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Robust design for industrial needs.</a:t>
            </a:r>
          </a:p>
        </p:txBody>
      </p:sp>
      <p:sp>
        <p:nvSpPr>
          <p:cNvPr id="24" name="Shape 22"/>
          <p:cNvSpPr/>
          <p:nvPr/>
        </p:nvSpPr>
        <p:spPr>
          <a:xfrm>
            <a:off x="511359" y="4140755"/>
            <a:ext cx="8127504" cy="558180"/>
          </a:xfrm>
          <a:prstGeom prst="roundRect">
            <a:avLst>
              <a:gd name="adj" fmla="val 15001"/>
            </a:avLst>
          </a:prstGeom>
          <a:solidFill>
            <a:srgbClr val="E5F9F2">
              <a:alpha val="95000"/>
            </a:srgbClr>
          </a:solidFill>
          <a:ln w="9525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5" name="Shape 23"/>
          <p:cNvSpPr/>
          <p:nvPr/>
        </p:nvSpPr>
        <p:spPr>
          <a:xfrm>
            <a:off x="520884" y="4150280"/>
            <a:ext cx="372070" cy="539130"/>
          </a:xfrm>
          <a:prstGeom prst="roundRect">
            <a:avLst>
              <a:gd name="adj" fmla="val 19432"/>
            </a:avLst>
          </a:prstGeom>
          <a:solidFill>
            <a:srgbClr val="D1EFE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26" name="Text 24"/>
          <p:cNvSpPr/>
          <p:nvPr/>
        </p:nvSpPr>
        <p:spPr>
          <a:xfrm>
            <a:off x="634737" y="4332595"/>
            <a:ext cx="139526" cy="17442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5</a:t>
            </a:r>
            <a:endParaRPr lang="en-US" sz="1050" dirty="0"/>
          </a:p>
        </p:txBody>
      </p:sp>
      <p:sp>
        <p:nvSpPr>
          <p:cNvPr id="27" name="Text 25"/>
          <p:cNvSpPr/>
          <p:nvPr/>
        </p:nvSpPr>
        <p:spPr>
          <a:xfrm>
            <a:off x="962680" y="4243298"/>
            <a:ext cx="1529135" cy="145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Arched (semicircular)</a:t>
            </a:r>
            <a:endParaRPr lang="en-US" sz="1050" dirty="0"/>
          </a:p>
        </p:txBody>
      </p:sp>
      <p:sp>
        <p:nvSpPr>
          <p:cNvPr id="28" name="Text 26"/>
          <p:cNvSpPr/>
          <p:nvPr/>
        </p:nvSpPr>
        <p:spPr>
          <a:xfrm>
            <a:off x="962680" y="4430449"/>
            <a:ext cx="6782544" cy="130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Self-cleaning, economical. Spans </a:t>
            </a: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9–24 m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height </a:t>
            </a: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4.5–12 m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Fast installation without internal supports.</a:t>
            </a:r>
          </a:p>
        </p:txBody>
      </p:sp>
      <p:pic>
        <p:nvPicPr>
          <p:cNvPr id="35" name="Image 1">
            <a:extLst>
              <a:ext uri="{FF2B5EF4-FFF2-40B4-BE49-F238E27FC236}">
                <a16:creationId xmlns:a16="http://schemas.microsoft.com/office/drawing/2014/main" id="{9ABD27FE-D537-A84E-1001-CD3EFF55D4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0884" y="444565"/>
            <a:ext cx="1085068" cy="2572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9610" y="968896"/>
            <a:ext cx="6075313" cy="351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What is a rapidly erected warehouse?</a:t>
            </a:r>
          </a:p>
        </p:txBody>
      </p:sp>
      <p:sp>
        <p:nvSpPr>
          <p:cNvPr id="3" name="Text 1"/>
          <p:cNvSpPr/>
          <p:nvPr/>
        </p:nvSpPr>
        <p:spPr>
          <a:xfrm>
            <a:off x="449611" y="1384546"/>
            <a:ext cx="332991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It is a demountable structure based on a metal frame installed on a foundation. Enclosing structures – fabric, corrugated sheeting, or sandwich panels – are mounted over the frame. This system makes it possible to erect large facilities in record time without extensive earthworks or complex approvals.</a:t>
            </a: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728" y="2422919"/>
            <a:ext cx="168622" cy="16862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14908" y="2419459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Sandwich panels</a:t>
            </a:r>
          </a:p>
        </p:txBody>
      </p:sp>
      <p:sp>
        <p:nvSpPr>
          <p:cNvPr id="6" name="Text 3"/>
          <p:cNvSpPr/>
          <p:nvPr/>
        </p:nvSpPr>
        <p:spPr>
          <a:xfrm>
            <a:off x="814908" y="2696949"/>
            <a:ext cx="3619946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High energy efficiency and rigidity </a:t>
            </a:r>
            <a:endParaRPr lang="ru-RU" sz="85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– ideal for heated facilities</a:t>
            </a: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728" y="3247055"/>
            <a:ext cx="168622" cy="16862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14908" y="3243594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Corrugated sheeting</a:t>
            </a:r>
          </a:p>
        </p:txBody>
      </p:sp>
      <p:sp>
        <p:nvSpPr>
          <p:cNvPr id="9" name="Text 5"/>
          <p:cNvSpPr/>
          <p:nvPr/>
        </p:nvSpPr>
        <p:spPr>
          <a:xfrm>
            <a:off x="814908" y="3521084"/>
            <a:ext cx="3619946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Reliable protection and durability for industrial </a:t>
            </a:r>
            <a:endParaRPr lang="ru-RU" sz="85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and storage premises</a:t>
            </a: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728" y="4071190"/>
            <a:ext cx="168622" cy="16862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14908" y="4067730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Fabric material</a:t>
            </a:r>
          </a:p>
        </p:txBody>
      </p:sp>
      <p:sp>
        <p:nvSpPr>
          <p:cNvPr id="12" name="Text 7"/>
          <p:cNvSpPr/>
          <p:nvPr/>
        </p:nvSpPr>
        <p:spPr>
          <a:xfrm>
            <a:off x="814908" y="4345220"/>
            <a:ext cx="3619946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Light weight, mobility, and natural light transmission </a:t>
            </a:r>
            <a:endParaRPr lang="ru-RU" sz="85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ct val="127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– optimal for agriculture</a:t>
            </a:r>
          </a:p>
        </p:txBody>
      </p:sp>
      <p:sp>
        <p:nvSpPr>
          <p:cNvPr id="14" name="Shape 8"/>
          <p:cNvSpPr/>
          <p:nvPr/>
        </p:nvSpPr>
        <p:spPr>
          <a:xfrm>
            <a:off x="3929390" y="3890170"/>
            <a:ext cx="2362200" cy="362039"/>
          </a:xfrm>
          <a:prstGeom prst="roundRect">
            <a:avLst>
              <a:gd name="adj" fmla="val 23853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5" name="Text 9"/>
          <p:cNvSpPr/>
          <p:nvPr/>
        </p:nvSpPr>
        <p:spPr>
          <a:xfrm>
            <a:off x="4100968" y="3992703"/>
            <a:ext cx="1237486" cy="162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sz="110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⚡</a:t>
            </a:r>
            <a:r>
              <a:rPr lang="en-US" sz="1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Installation from 10 days</a:t>
            </a:r>
            <a:endParaRPr lang="en-US" sz="11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A2C680-0E1D-3862-E3A2-CEAECA8DA3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" b="14355"/>
          <a:stretch>
            <a:fillRect/>
          </a:stretch>
        </p:blipFill>
        <p:spPr>
          <a:xfrm>
            <a:off x="3934079" y="1384546"/>
            <a:ext cx="4828921" cy="2326394"/>
          </a:xfrm>
          <a:prstGeom prst="roundRect">
            <a:avLst>
              <a:gd name="adj" fmla="val 4117"/>
            </a:avLst>
          </a:prstGeom>
        </p:spPr>
      </p:pic>
      <p:pic>
        <p:nvPicPr>
          <p:cNvPr id="13" name="Image 1">
            <a:extLst>
              <a:ext uri="{FF2B5EF4-FFF2-40B4-BE49-F238E27FC236}">
                <a16:creationId xmlns:a16="http://schemas.microsoft.com/office/drawing/2014/main" id="{0D716EC1-321D-3410-DFF1-22BAA8858D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9611" y="424256"/>
            <a:ext cx="1085068" cy="257201"/>
          </a:xfrm>
          <a:prstGeom prst="rect">
            <a:avLst/>
          </a:prstGeom>
        </p:spPr>
      </p:pic>
      <p:sp>
        <p:nvSpPr>
          <p:cNvPr id="24" name="Shape 8">
            <a:extLst>
              <a:ext uri="{FF2B5EF4-FFF2-40B4-BE49-F238E27FC236}">
                <a16:creationId xmlns:a16="http://schemas.microsoft.com/office/drawing/2014/main" id="{65FF367B-E424-75FA-681D-58CECAA9C0FD}"/>
              </a:ext>
            </a:extLst>
          </p:cNvPr>
          <p:cNvSpPr/>
          <p:nvPr/>
        </p:nvSpPr>
        <p:spPr>
          <a:xfrm>
            <a:off x="3934079" y="4336992"/>
            <a:ext cx="4828921" cy="362039"/>
          </a:xfrm>
          <a:prstGeom prst="roundRect">
            <a:avLst>
              <a:gd name="adj" fmla="val 23853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5" name="Text 9">
            <a:extLst>
              <a:ext uri="{FF2B5EF4-FFF2-40B4-BE49-F238E27FC236}">
                <a16:creationId xmlns:a16="http://schemas.microsoft.com/office/drawing/2014/main" id="{52B12BB8-4F00-264E-1C2C-6DF70DA36529}"/>
              </a:ext>
            </a:extLst>
          </p:cNvPr>
          <p:cNvSpPr/>
          <p:nvPr/>
        </p:nvSpPr>
        <p:spPr>
          <a:xfrm>
            <a:off x="5111053" y="4439525"/>
            <a:ext cx="1237486" cy="162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sz="110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📋</a:t>
            </a:r>
            <a:r>
              <a:rPr lang="en-US" sz="1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No complex approvals required</a:t>
            </a:r>
            <a:endParaRPr lang="en-US" sz="1100" dirty="0"/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F83DD630-5C88-794C-D0AC-ABDFE60ADF28}"/>
              </a:ext>
            </a:extLst>
          </p:cNvPr>
          <p:cNvSpPr/>
          <p:nvPr/>
        </p:nvSpPr>
        <p:spPr>
          <a:xfrm>
            <a:off x="6400799" y="3890170"/>
            <a:ext cx="2362201" cy="362039"/>
          </a:xfrm>
          <a:prstGeom prst="roundRect">
            <a:avLst>
              <a:gd name="adj" fmla="val 23853"/>
            </a:avLst>
          </a:prstGeom>
          <a:solidFill>
            <a:srgbClr val="D1EFE4"/>
          </a:solidFill>
          <a:ln w="4763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78CF7C23-FD31-1A4D-4563-BED7B3610736}"/>
              </a:ext>
            </a:extLst>
          </p:cNvPr>
          <p:cNvSpPr/>
          <p:nvPr/>
        </p:nvSpPr>
        <p:spPr>
          <a:xfrm>
            <a:off x="6573691" y="3992703"/>
            <a:ext cx="1237486" cy="162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sz="110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🏗️</a:t>
            </a:r>
            <a:r>
              <a:rPr lang="en-US" sz="1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Service life up to 50 years</a:t>
            </a:r>
            <a:endParaRPr lang="en-US"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6393" y="963885"/>
            <a:ext cx="7451080" cy="333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Advanced services – full turnkey cycle</a:t>
            </a:r>
          </a:p>
        </p:txBody>
      </p:sp>
      <p:pic>
        <p:nvPicPr>
          <p:cNvPr id="30" name="Image 1">
            <a:extLst>
              <a:ext uri="{FF2B5EF4-FFF2-40B4-BE49-F238E27FC236}">
                <a16:creationId xmlns:a16="http://schemas.microsoft.com/office/drawing/2014/main" id="{8B34BA00-83F2-EA95-8BB6-BC3BF967A9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1871" y="424256"/>
            <a:ext cx="1085068" cy="257201"/>
          </a:xfrm>
          <a:prstGeom prst="rect">
            <a:avLst/>
          </a:prstGeom>
        </p:spPr>
      </p:pic>
      <p:pic>
        <p:nvPicPr>
          <p:cNvPr id="24" name="Image 0" descr="preencoded.png">
            <a:extLst>
              <a:ext uri="{FF2B5EF4-FFF2-40B4-BE49-F238E27FC236}">
                <a16:creationId xmlns:a16="http://schemas.microsoft.com/office/drawing/2014/main" id="{993C7239-4662-4F58-9D7B-C7C44D8C66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871" y="1549542"/>
            <a:ext cx="220935" cy="220935"/>
          </a:xfrm>
          <a:prstGeom prst="rect">
            <a:avLst/>
          </a:prstGeom>
        </p:spPr>
      </p:pic>
      <p:sp>
        <p:nvSpPr>
          <p:cNvPr id="25" name="Text 1">
            <a:extLst>
              <a:ext uri="{FF2B5EF4-FFF2-40B4-BE49-F238E27FC236}">
                <a16:creationId xmlns:a16="http://schemas.microsoft.com/office/drawing/2014/main" id="{EAA577AB-582A-20CF-7700-F31AE38BCCD3}"/>
              </a:ext>
            </a:extLst>
          </p:cNvPr>
          <p:cNvSpPr/>
          <p:nvPr/>
        </p:nvSpPr>
        <p:spPr>
          <a:xfrm>
            <a:off x="785738" y="1587493"/>
            <a:ext cx="1380976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Laser metal cutting</a:t>
            </a:r>
            <a:endParaRPr lang="en-US" sz="1050" dirty="0"/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B8F87CB0-7620-A6B4-DDC4-4E7D1A5F3904}"/>
              </a:ext>
            </a:extLst>
          </p:cNvPr>
          <p:cNvSpPr/>
          <p:nvPr/>
        </p:nvSpPr>
        <p:spPr>
          <a:xfrm>
            <a:off x="785738" y="1819144"/>
            <a:ext cx="2327597" cy="5014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High precision, complex geometries, any cross-sections – modern equipment ensures perfect cuts</a:t>
            </a:r>
            <a:endParaRPr lang="en-US" sz="850" dirty="0"/>
          </a:p>
        </p:txBody>
      </p:sp>
      <p:pic>
        <p:nvPicPr>
          <p:cNvPr id="27" name="Image 1" descr="preencoded.png">
            <a:extLst>
              <a:ext uri="{FF2B5EF4-FFF2-40B4-BE49-F238E27FC236}">
                <a16:creationId xmlns:a16="http://schemas.microsoft.com/office/drawing/2014/main" id="{C47EFD29-4A65-6E4F-2F41-F4FA3CB6E2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6268" y="1549542"/>
            <a:ext cx="220935" cy="220935"/>
          </a:xfrm>
          <a:prstGeom prst="rect">
            <a:avLst/>
          </a:prstGeom>
        </p:spPr>
      </p:pic>
      <p:sp>
        <p:nvSpPr>
          <p:cNvPr id="28" name="Text 3">
            <a:extLst>
              <a:ext uri="{FF2B5EF4-FFF2-40B4-BE49-F238E27FC236}">
                <a16:creationId xmlns:a16="http://schemas.microsoft.com/office/drawing/2014/main" id="{70D4764F-7E54-239A-3D3F-ED3F8982E413}"/>
              </a:ext>
            </a:extLst>
          </p:cNvPr>
          <p:cNvSpPr/>
          <p:nvPr/>
        </p:nvSpPr>
        <p:spPr>
          <a:xfrm>
            <a:off x="3580135" y="1587493"/>
            <a:ext cx="2327597" cy="3452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Shot blasting surface preparation</a:t>
            </a:r>
            <a:endParaRPr lang="en-US" sz="1050" dirty="0"/>
          </a:p>
        </p:txBody>
      </p:sp>
      <p:sp>
        <p:nvSpPr>
          <p:cNvPr id="29" name="Text 4">
            <a:extLst>
              <a:ext uri="{FF2B5EF4-FFF2-40B4-BE49-F238E27FC236}">
                <a16:creationId xmlns:a16="http://schemas.microsoft.com/office/drawing/2014/main" id="{6435FE05-AB96-6486-0B32-241B3C0C2B2C}"/>
              </a:ext>
            </a:extLst>
          </p:cNvPr>
          <p:cNvSpPr/>
          <p:nvPr/>
        </p:nvSpPr>
        <p:spPr>
          <a:xfrm>
            <a:off x="3580135" y="1991785"/>
            <a:ext cx="2327597" cy="33426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Removal of scale, rust, and old paint down to bare metal – the basis for a durable coating</a:t>
            </a:r>
            <a:endParaRPr lang="en-US" sz="850" dirty="0"/>
          </a:p>
        </p:txBody>
      </p:sp>
      <p:pic>
        <p:nvPicPr>
          <p:cNvPr id="31" name="Image 2" descr="preencoded.png">
            <a:extLst>
              <a:ext uri="{FF2B5EF4-FFF2-40B4-BE49-F238E27FC236}">
                <a16:creationId xmlns:a16="http://schemas.microsoft.com/office/drawing/2014/main" id="{7B1D8FCC-1088-EFD6-66E0-52527562A1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0664" y="1549542"/>
            <a:ext cx="220935" cy="220935"/>
          </a:xfrm>
          <a:prstGeom prst="rect">
            <a:avLst/>
          </a:prstGeom>
        </p:spPr>
      </p:pic>
      <p:sp>
        <p:nvSpPr>
          <p:cNvPr id="32" name="Text 5">
            <a:extLst>
              <a:ext uri="{FF2B5EF4-FFF2-40B4-BE49-F238E27FC236}">
                <a16:creationId xmlns:a16="http://schemas.microsoft.com/office/drawing/2014/main" id="{6D641822-7122-62D9-E889-0E3FA94D103D}"/>
              </a:ext>
            </a:extLst>
          </p:cNvPr>
          <p:cNvSpPr/>
          <p:nvPr/>
        </p:nvSpPr>
        <p:spPr>
          <a:xfrm>
            <a:off x="6374532" y="1587493"/>
            <a:ext cx="2103834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Protective coating application</a:t>
            </a:r>
            <a:endParaRPr lang="en-US" sz="1050" dirty="0"/>
          </a:p>
        </p:txBody>
      </p:sp>
      <p:sp>
        <p:nvSpPr>
          <p:cNvPr id="33" name="Text 6">
            <a:extLst>
              <a:ext uri="{FF2B5EF4-FFF2-40B4-BE49-F238E27FC236}">
                <a16:creationId xmlns:a16="http://schemas.microsoft.com/office/drawing/2014/main" id="{1628DFD4-2643-9398-61B1-505D03D4CC48}"/>
              </a:ext>
            </a:extLst>
          </p:cNvPr>
          <p:cNvSpPr/>
          <p:nvPr/>
        </p:nvSpPr>
        <p:spPr>
          <a:xfrm>
            <a:off x="6374532" y="1819144"/>
            <a:ext cx="2327597" cy="33426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Priming and painting for long service life in any Russian climate</a:t>
            </a:r>
            <a:endParaRPr lang="en-US" sz="850" dirty="0"/>
          </a:p>
        </p:txBody>
      </p:sp>
      <p:pic>
        <p:nvPicPr>
          <p:cNvPr id="34" name="Image 3" descr="preencoded.png">
            <a:extLst>
              <a:ext uri="{FF2B5EF4-FFF2-40B4-BE49-F238E27FC236}">
                <a16:creationId xmlns:a16="http://schemas.microsoft.com/office/drawing/2014/main" id="{1759F1D8-3AA5-EE0E-86AA-BFB9942267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1871" y="2522803"/>
            <a:ext cx="220935" cy="220935"/>
          </a:xfrm>
          <a:prstGeom prst="rect">
            <a:avLst/>
          </a:prstGeom>
        </p:spPr>
      </p:pic>
      <p:sp>
        <p:nvSpPr>
          <p:cNvPr id="35" name="Text 7">
            <a:extLst>
              <a:ext uri="{FF2B5EF4-FFF2-40B4-BE49-F238E27FC236}">
                <a16:creationId xmlns:a16="http://schemas.microsoft.com/office/drawing/2014/main" id="{1DE0B8FD-4C22-584F-C5A0-11C358DE44DE}"/>
              </a:ext>
            </a:extLst>
          </p:cNvPr>
          <p:cNvSpPr/>
          <p:nvPr/>
        </p:nvSpPr>
        <p:spPr>
          <a:xfrm>
            <a:off x="785738" y="2560755"/>
            <a:ext cx="1852761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Design of metal structures</a:t>
            </a:r>
            <a:endParaRPr lang="en-US" sz="1050" dirty="0"/>
          </a:p>
        </p:txBody>
      </p:sp>
      <p:sp>
        <p:nvSpPr>
          <p:cNvPr id="36" name="Text 8">
            <a:extLst>
              <a:ext uri="{FF2B5EF4-FFF2-40B4-BE49-F238E27FC236}">
                <a16:creationId xmlns:a16="http://schemas.microsoft.com/office/drawing/2014/main" id="{3F19727C-02A6-0FE3-C2E0-E3F1B17933B3}"/>
              </a:ext>
            </a:extLst>
          </p:cNvPr>
          <p:cNvSpPr/>
          <p:nvPr/>
        </p:nvSpPr>
        <p:spPr>
          <a:xfrm>
            <a:off x="785738" y="2792406"/>
            <a:ext cx="2327597" cy="5014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Tailored to your task: warehouses, storage, pavilions, sports facilities – full documentation package</a:t>
            </a:r>
            <a:endParaRPr lang="en-US" sz="850" dirty="0"/>
          </a:p>
        </p:txBody>
      </p:sp>
      <p:pic>
        <p:nvPicPr>
          <p:cNvPr id="37" name="Image 4" descr="preencoded.png">
            <a:extLst>
              <a:ext uri="{FF2B5EF4-FFF2-40B4-BE49-F238E27FC236}">
                <a16:creationId xmlns:a16="http://schemas.microsoft.com/office/drawing/2014/main" id="{328B1556-588B-5731-5C09-DEC398A903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36268" y="2522803"/>
            <a:ext cx="220935" cy="220935"/>
          </a:xfrm>
          <a:prstGeom prst="rect">
            <a:avLst/>
          </a:prstGeom>
        </p:spPr>
      </p:pic>
      <p:sp>
        <p:nvSpPr>
          <p:cNvPr id="38" name="Text 9">
            <a:extLst>
              <a:ext uri="{FF2B5EF4-FFF2-40B4-BE49-F238E27FC236}">
                <a16:creationId xmlns:a16="http://schemas.microsoft.com/office/drawing/2014/main" id="{55B7ECC8-6F2C-12AE-DB29-933567601B54}"/>
              </a:ext>
            </a:extLst>
          </p:cNvPr>
          <p:cNvSpPr/>
          <p:nvPr/>
        </p:nvSpPr>
        <p:spPr>
          <a:xfrm>
            <a:off x="3580135" y="2560755"/>
            <a:ext cx="1820317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Ventilation in warehouses</a:t>
            </a:r>
            <a:endParaRPr lang="en-US" sz="1050" dirty="0"/>
          </a:p>
        </p:txBody>
      </p:sp>
      <p:sp>
        <p:nvSpPr>
          <p:cNvPr id="39" name="Text 10">
            <a:extLst>
              <a:ext uri="{FF2B5EF4-FFF2-40B4-BE49-F238E27FC236}">
                <a16:creationId xmlns:a16="http://schemas.microsoft.com/office/drawing/2014/main" id="{F7761CB0-9E2F-4114-03AF-7F9B729169EE}"/>
              </a:ext>
            </a:extLst>
          </p:cNvPr>
          <p:cNvSpPr/>
          <p:nvPr/>
        </p:nvSpPr>
        <p:spPr>
          <a:xfrm>
            <a:off x="3580135" y="2792406"/>
            <a:ext cx="2327597" cy="33426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Calculation and installation of air exchange systems to create an optimal indoor climate</a:t>
            </a:r>
            <a:endParaRPr lang="en-US" sz="850" dirty="0"/>
          </a:p>
        </p:txBody>
      </p:sp>
      <p:pic>
        <p:nvPicPr>
          <p:cNvPr id="40" name="Image 5" descr="preencoded.png">
            <a:extLst>
              <a:ext uri="{FF2B5EF4-FFF2-40B4-BE49-F238E27FC236}">
                <a16:creationId xmlns:a16="http://schemas.microsoft.com/office/drawing/2014/main" id="{D4858669-8C37-93D7-415E-5991A68A9C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30664" y="2522803"/>
            <a:ext cx="220935" cy="220935"/>
          </a:xfrm>
          <a:prstGeom prst="rect">
            <a:avLst/>
          </a:prstGeom>
        </p:spPr>
      </p:pic>
      <p:sp>
        <p:nvSpPr>
          <p:cNvPr id="41" name="Text 11">
            <a:extLst>
              <a:ext uri="{FF2B5EF4-FFF2-40B4-BE49-F238E27FC236}">
                <a16:creationId xmlns:a16="http://schemas.microsoft.com/office/drawing/2014/main" id="{9EF937BE-1DAC-6F4C-4DE1-25910DE0801B}"/>
              </a:ext>
            </a:extLst>
          </p:cNvPr>
          <p:cNvSpPr/>
          <p:nvPr/>
        </p:nvSpPr>
        <p:spPr>
          <a:xfrm>
            <a:off x="6374532" y="2560755"/>
            <a:ext cx="2317552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Wind and snow load calculations</a:t>
            </a:r>
            <a:endParaRPr lang="en-US" sz="1050" dirty="0"/>
          </a:p>
        </p:txBody>
      </p:sp>
      <p:sp>
        <p:nvSpPr>
          <p:cNvPr id="42" name="Text 12">
            <a:extLst>
              <a:ext uri="{FF2B5EF4-FFF2-40B4-BE49-F238E27FC236}">
                <a16:creationId xmlns:a16="http://schemas.microsoft.com/office/drawing/2014/main" id="{9007A530-E8CA-17FF-3ADD-6FFD0FD19DEF}"/>
              </a:ext>
            </a:extLst>
          </p:cNvPr>
          <p:cNvSpPr/>
          <p:nvPr/>
        </p:nvSpPr>
        <p:spPr>
          <a:xfrm>
            <a:off x="6374532" y="2792406"/>
            <a:ext cx="2327597" cy="5014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Structure adaptation to the construction region in compliance with SNiP and GOST requirements</a:t>
            </a:r>
            <a:endParaRPr lang="en-US" sz="850" dirty="0"/>
          </a:p>
        </p:txBody>
      </p:sp>
      <p:pic>
        <p:nvPicPr>
          <p:cNvPr id="43" name="Image 6" descr="preencoded.png">
            <a:extLst>
              <a:ext uri="{FF2B5EF4-FFF2-40B4-BE49-F238E27FC236}">
                <a16:creationId xmlns:a16="http://schemas.microsoft.com/office/drawing/2014/main" id="{ABBC1A12-7FFB-4149-9E28-275767DAC0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1871" y="3490558"/>
            <a:ext cx="220935" cy="220935"/>
          </a:xfrm>
          <a:prstGeom prst="rect">
            <a:avLst/>
          </a:prstGeom>
        </p:spPr>
      </p:pic>
      <p:sp>
        <p:nvSpPr>
          <p:cNvPr id="44" name="Text 13">
            <a:extLst>
              <a:ext uri="{FF2B5EF4-FFF2-40B4-BE49-F238E27FC236}">
                <a16:creationId xmlns:a16="http://schemas.microsoft.com/office/drawing/2014/main" id="{BDAF6227-15BB-4CF0-BD4B-6B3EEE522B1F}"/>
              </a:ext>
            </a:extLst>
          </p:cNvPr>
          <p:cNvSpPr/>
          <p:nvPr/>
        </p:nvSpPr>
        <p:spPr>
          <a:xfrm>
            <a:off x="785738" y="3528509"/>
            <a:ext cx="2189187" cy="172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Installation of metal structures</a:t>
            </a:r>
            <a:endParaRPr lang="en-US" sz="1050" dirty="0"/>
          </a:p>
        </p:txBody>
      </p:sp>
      <p:sp>
        <p:nvSpPr>
          <p:cNvPr id="45" name="Text 14">
            <a:extLst>
              <a:ext uri="{FF2B5EF4-FFF2-40B4-BE49-F238E27FC236}">
                <a16:creationId xmlns:a16="http://schemas.microsoft.com/office/drawing/2014/main" id="{DE591B3D-FACF-FDA2-5C6D-C2C4E58E509E}"/>
              </a:ext>
            </a:extLst>
          </p:cNvPr>
          <p:cNvSpPr/>
          <p:nvPr/>
        </p:nvSpPr>
        <p:spPr>
          <a:xfrm>
            <a:off x="785738" y="3760160"/>
            <a:ext cx="2327597" cy="5014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6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Professional erection of frames of any complexity, including supervisory installation with step‑by‑step control</a:t>
            </a:r>
            <a:endParaRPr lang="en-US" sz="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003733"/>
            <a:ext cx="8151763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TECHNOLUX roll-type thermal insulation mats</a:t>
            </a:r>
          </a:p>
        </p:txBody>
      </p:sp>
      <p:sp>
        <p:nvSpPr>
          <p:cNvPr id="3" name="Text 1"/>
          <p:cNvSpPr/>
          <p:nvPr/>
        </p:nvSpPr>
        <p:spPr>
          <a:xfrm>
            <a:off x="496119" y="1481136"/>
            <a:ext cx="7611561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Mineral wool mats with a foil layer provide high-quality thermal insulation for frame‑and‑fabric warehouses, buildings, pipelines, and equipment. </a:t>
            </a:r>
            <a:endParaRPr lang="ru-RU" sz="85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Tight surface contact significantly reduces heat loss and creates comfortable indoor conditions all year round.</a:t>
            </a:r>
          </a:p>
        </p:txBody>
      </p:sp>
      <p:sp>
        <p:nvSpPr>
          <p:cNvPr id="4" name="Shape 2"/>
          <p:cNvSpPr/>
          <p:nvPr/>
        </p:nvSpPr>
        <p:spPr>
          <a:xfrm>
            <a:off x="496119" y="2048460"/>
            <a:ext cx="1944960" cy="1173591"/>
          </a:xfrm>
          <a:prstGeom prst="roundRect">
            <a:avLst>
              <a:gd name="adj" fmla="val 5086"/>
            </a:avLst>
          </a:prstGeom>
          <a:solidFill>
            <a:srgbClr val="E5F9F2">
              <a:alpha val="95000"/>
            </a:srgbClr>
          </a:solidFill>
          <a:ln w="14288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5" name="Shape 3"/>
          <p:cNvSpPr/>
          <p:nvPr/>
        </p:nvSpPr>
        <p:spPr>
          <a:xfrm>
            <a:off x="481831" y="2048460"/>
            <a:ext cx="57150" cy="1173591"/>
          </a:xfrm>
          <a:prstGeom prst="roundRect">
            <a:avLst>
              <a:gd name="adj" fmla="val 195349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Text 4"/>
          <p:cNvSpPr/>
          <p:nvPr/>
        </p:nvSpPr>
        <p:spPr>
          <a:xfrm>
            <a:off x="677242" y="2186722"/>
            <a:ext cx="1625575" cy="4019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04000"/>
              </a:lnSpc>
            </a:pPr>
            <a:r>
              <a:rPr lang="en-US" sz="10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🔥</a:t>
            </a: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Heat and sound insulation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677242" y="2585998"/>
            <a:ext cx="1625575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High performance against heat loss and external noise</a:t>
            </a:r>
          </a:p>
        </p:txBody>
      </p:sp>
      <p:sp>
        <p:nvSpPr>
          <p:cNvPr id="8" name="Shape 6"/>
          <p:cNvSpPr/>
          <p:nvPr/>
        </p:nvSpPr>
        <p:spPr>
          <a:xfrm>
            <a:off x="2565053" y="2045751"/>
            <a:ext cx="1944960" cy="1173591"/>
          </a:xfrm>
          <a:prstGeom prst="roundRect">
            <a:avLst>
              <a:gd name="adj" fmla="val 5086"/>
            </a:avLst>
          </a:prstGeom>
          <a:solidFill>
            <a:srgbClr val="E5F9F2">
              <a:alpha val="95000"/>
            </a:srgbClr>
          </a:solidFill>
          <a:ln w="14288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9" name="Shape 7"/>
          <p:cNvSpPr/>
          <p:nvPr/>
        </p:nvSpPr>
        <p:spPr>
          <a:xfrm>
            <a:off x="2550765" y="2045751"/>
            <a:ext cx="57150" cy="1173591"/>
          </a:xfrm>
          <a:prstGeom prst="roundRect">
            <a:avLst>
              <a:gd name="adj" fmla="val 195349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0" name="Text 8"/>
          <p:cNvSpPr/>
          <p:nvPr/>
        </p:nvSpPr>
        <p:spPr>
          <a:xfrm>
            <a:off x="2746177" y="2184013"/>
            <a:ext cx="1625575" cy="4019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04000"/>
              </a:lnSpc>
            </a:pPr>
            <a:r>
              <a:rPr lang="en-US" sz="10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💧</a:t>
            </a: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Moisture and corrosion protection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2746177" y="2583758"/>
            <a:ext cx="1625575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The foil layer creates a reliable barrier against moisture</a:t>
            </a:r>
          </a:p>
        </p:txBody>
      </p:sp>
      <p:sp>
        <p:nvSpPr>
          <p:cNvPr id="12" name="Shape 10"/>
          <p:cNvSpPr/>
          <p:nvPr/>
        </p:nvSpPr>
        <p:spPr>
          <a:xfrm>
            <a:off x="496119" y="3322243"/>
            <a:ext cx="1944960" cy="1173591"/>
          </a:xfrm>
          <a:prstGeom prst="roundRect">
            <a:avLst>
              <a:gd name="adj" fmla="val 5086"/>
            </a:avLst>
          </a:prstGeom>
          <a:solidFill>
            <a:srgbClr val="E5F9F2">
              <a:alpha val="95000"/>
            </a:srgbClr>
          </a:solidFill>
          <a:ln w="14288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3" name="Shape 11"/>
          <p:cNvSpPr/>
          <p:nvPr/>
        </p:nvSpPr>
        <p:spPr>
          <a:xfrm>
            <a:off x="481831" y="3322243"/>
            <a:ext cx="57150" cy="1173591"/>
          </a:xfrm>
          <a:prstGeom prst="roundRect">
            <a:avLst>
              <a:gd name="adj" fmla="val 195349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4" name="Text 12"/>
          <p:cNvSpPr/>
          <p:nvPr/>
        </p:nvSpPr>
        <p:spPr>
          <a:xfrm>
            <a:off x="677243" y="3460505"/>
            <a:ext cx="1550566" cy="20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04000"/>
              </a:lnSpc>
            </a:pPr>
            <a:r>
              <a:rPr lang="en-US" sz="10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🌟</a:t>
            </a: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Flexibility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677243" y="3675522"/>
            <a:ext cx="1625575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Easily conforms to any surface shape without gaps</a:t>
            </a:r>
          </a:p>
        </p:txBody>
      </p:sp>
      <p:sp>
        <p:nvSpPr>
          <p:cNvPr id="16" name="Shape 14"/>
          <p:cNvSpPr/>
          <p:nvPr/>
        </p:nvSpPr>
        <p:spPr>
          <a:xfrm>
            <a:off x="2565053" y="3299062"/>
            <a:ext cx="1944960" cy="1173591"/>
          </a:xfrm>
          <a:prstGeom prst="roundRect">
            <a:avLst>
              <a:gd name="adj" fmla="val 5086"/>
            </a:avLst>
          </a:prstGeom>
          <a:solidFill>
            <a:srgbClr val="E5F9F2">
              <a:alpha val="95000"/>
            </a:srgbClr>
          </a:solidFill>
          <a:ln w="14288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7" name="Shape 15"/>
          <p:cNvSpPr/>
          <p:nvPr/>
        </p:nvSpPr>
        <p:spPr>
          <a:xfrm>
            <a:off x="2550766" y="3299062"/>
            <a:ext cx="57150" cy="1173591"/>
          </a:xfrm>
          <a:prstGeom prst="roundRect">
            <a:avLst>
              <a:gd name="adj" fmla="val 195349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8" name="Text 16"/>
          <p:cNvSpPr/>
          <p:nvPr/>
        </p:nvSpPr>
        <p:spPr>
          <a:xfrm>
            <a:off x="2746177" y="3437324"/>
            <a:ext cx="1625575" cy="40198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04000"/>
              </a:lnSpc>
            </a:pPr>
            <a:r>
              <a:rPr lang="en-US" sz="1050" b="1" dirty="0">
                <a:solidFill>
                  <a:srgbClr val="00000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📦</a:t>
            </a: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Lightweight </a:t>
            </a:r>
            <a:endParaRPr lang="ru-RU" sz="105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  <a:p>
            <a:pPr>
              <a:lnSpc>
                <a:spcPct val="104000"/>
              </a:lnSpc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and safe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2746177" y="3839309"/>
            <a:ext cx="1625575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Dense, non‑hazardous material with low thermal conductivity</a:t>
            </a:r>
          </a:p>
        </p:txBody>
      </p:sp>
      <p:pic>
        <p:nvPicPr>
          <p:cNvPr id="23" name="Image 1">
            <a:extLst>
              <a:ext uri="{FF2B5EF4-FFF2-40B4-BE49-F238E27FC236}">
                <a16:creationId xmlns:a16="http://schemas.microsoft.com/office/drawing/2014/main" id="{45490E75-5E5D-FD02-CC08-322A079213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6119" y="424256"/>
            <a:ext cx="1085068" cy="25720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2E8898B-4096-BAE3-94C6-81456EECBE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471" b="32345"/>
          <a:stretch>
            <a:fillRect/>
          </a:stretch>
        </p:blipFill>
        <p:spPr>
          <a:xfrm>
            <a:off x="4648274" y="2045750"/>
            <a:ext cx="3857625" cy="2426903"/>
          </a:xfrm>
          <a:prstGeom prst="roundRect">
            <a:avLst>
              <a:gd name="adj" fmla="val 3794"/>
            </a:avLst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2DA35-E33A-0263-6933-1EE692B70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14D82435-B4B5-D6DD-9244-8E39B8558E4D}"/>
              </a:ext>
            </a:extLst>
          </p:cNvPr>
          <p:cNvSpPr/>
          <p:nvPr/>
        </p:nvSpPr>
        <p:spPr>
          <a:xfrm>
            <a:off x="434133" y="914430"/>
            <a:ext cx="7209904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Our Experience in Action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93F192-5BF7-B101-95C9-2524DF3F9E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03" b="13103"/>
          <a:stretch/>
        </p:blipFill>
        <p:spPr>
          <a:xfrm>
            <a:off x="434133" y="1379820"/>
            <a:ext cx="2660799" cy="1644446"/>
          </a:xfrm>
          <a:prstGeom prst="roundRect">
            <a:avLst>
              <a:gd name="adj" fmla="val 4768"/>
            </a:avLst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F126EA-4EF8-93CA-73DE-55321E08AB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798" b="8798"/>
          <a:stretch/>
        </p:blipFill>
        <p:spPr>
          <a:xfrm>
            <a:off x="3221180" y="1379820"/>
            <a:ext cx="2660799" cy="1644446"/>
          </a:xfrm>
          <a:prstGeom prst="roundRect">
            <a:avLst>
              <a:gd name="adj" fmla="val 4768"/>
            </a:avLst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AA04FA-B7E4-A3A3-1F82-12F1F204FE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798" b="8798"/>
          <a:stretch/>
        </p:blipFill>
        <p:spPr>
          <a:xfrm>
            <a:off x="6060716" y="1379820"/>
            <a:ext cx="2660799" cy="1644446"/>
          </a:xfrm>
          <a:prstGeom prst="roundRect">
            <a:avLst>
              <a:gd name="adj" fmla="val 4768"/>
            </a:avLst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E0E022-45EF-5063-6587-59CC552CE4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798" b="8798"/>
          <a:stretch/>
        </p:blipFill>
        <p:spPr>
          <a:xfrm>
            <a:off x="1784953" y="3155070"/>
            <a:ext cx="2660799" cy="1644446"/>
          </a:xfrm>
          <a:prstGeom prst="roundRect">
            <a:avLst>
              <a:gd name="adj" fmla="val 4768"/>
            </a:avLst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E36DA1-7A63-954A-1AFD-D59E6F97124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8787" b="8787"/>
          <a:stretch/>
        </p:blipFill>
        <p:spPr>
          <a:xfrm>
            <a:off x="4572000" y="3155070"/>
            <a:ext cx="2660799" cy="1644446"/>
          </a:xfrm>
          <a:prstGeom prst="roundRect">
            <a:avLst>
              <a:gd name="adj" fmla="val 4768"/>
            </a:avLst>
          </a:prstGeom>
        </p:spPr>
      </p:pic>
      <p:pic>
        <p:nvPicPr>
          <p:cNvPr id="3" name="Image 1">
            <a:extLst>
              <a:ext uri="{FF2B5EF4-FFF2-40B4-BE49-F238E27FC236}">
                <a16:creationId xmlns:a16="http://schemas.microsoft.com/office/drawing/2014/main" id="{EF252F58-1BB1-0214-C932-FD65B221B66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72233" y="424256"/>
            <a:ext cx="1085068" cy="2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00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4133" y="967636"/>
            <a:ext cx="5669087" cy="284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236 structures built across Russia</a:t>
            </a:r>
          </a:p>
        </p:txBody>
      </p:sp>
      <p:sp>
        <p:nvSpPr>
          <p:cNvPr id="3" name="Text 1"/>
          <p:cNvSpPr/>
          <p:nvPr/>
        </p:nvSpPr>
        <p:spPr>
          <a:xfrm>
            <a:off x="434133" y="1386066"/>
            <a:ext cx="7183562" cy="2527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Total area of completed projects – </a:t>
            </a:r>
            <a:r>
              <a:rPr lang="en-US" sz="8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260,000 m²</a:t>
            </a: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 We operate in any region of the Russian Federation and CIS countries, ensuring a uniform quality standard regardless of project location.</a:t>
            </a:r>
          </a:p>
        </p:txBody>
      </p:sp>
      <p:sp>
        <p:nvSpPr>
          <p:cNvPr id="5" name="Text 2"/>
          <p:cNvSpPr/>
          <p:nvPr/>
        </p:nvSpPr>
        <p:spPr>
          <a:xfrm>
            <a:off x="434133" y="3231956"/>
            <a:ext cx="1982837" cy="142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Agricultural </a:t>
            </a:r>
            <a:endParaRPr lang="ru-RU" sz="1050" b="1" dirty="0">
              <a:solidFill>
                <a:srgbClr val="4B4A4A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facilities</a:t>
            </a:r>
          </a:p>
        </p:txBody>
      </p:sp>
      <p:sp>
        <p:nvSpPr>
          <p:cNvPr id="6" name="Text 3"/>
          <p:cNvSpPr/>
          <p:nvPr/>
        </p:nvSpPr>
        <p:spPr>
          <a:xfrm>
            <a:off x="434134" y="3638987"/>
            <a:ext cx="1844248" cy="2527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Warehouses for crop storage, livestock housing, and equipment storage – from 500 to 5,000 m²</a:t>
            </a:r>
          </a:p>
        </p:txBody>
      </p:sp>
      <p:sp>
        <p:nvSpPr>
          <p:cNvPr id="8" name="Text 4"/>
          <p:cNvSpPr/>
          <p:nvPr/>
        </p:nvSpPr>
        <p:spPr>
          <a:xfrm>
            <a:off x="2416971" y="3245530"/>
            <a:ext cx="1372195" cy="142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Storage complexes</a:t>
            </a:r>
          </a:p>
        </p:txBody>
      </p:sp>
      <p:sp>
        <p:nvSpPr>
          <p:cNvPr id="9" name="Text 5"/>
          <p:cNvSpPr/>
          <p:nvPr/>
        </p:nvSpPr>
        <p:spPr>
          <a:xfrm>
            <a:off x="2416970" y="3492482"/>
            <a:ext cx="1844247" cy="2527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Logistics terminals and industrial storage facilities with zoning capability</a:t>
            </a:r>
          </a:p>
        </p:txBody>
      </p:sp>
      <p:sp>
        <p:nvSpPr>
          <p:cNvPr id="12" name="Text 7"/>
          <p:cNvSpPr/>
          <p:nvPr/>
        </p:nvSpPr>
        <p:spPr>
          <a:xfrm>
            <a:off x="5846330" y="3248551"/>
            <a:ext cx="1547217" cy="142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Sports facilities</a:t>
            </a:r>
          </a:p>
        </p:txBody>
      </p:sp>
      <p:sp>
        <p:nvSpPr>
          <p:cNvPr id="13" name="Text 8"/>
          <p:cNvSpPr/>
          <p:nvPr/>
        </p:nvSpPr>
        <p:spPr>
          <a:xfrm>
            <a:off x="4882785" y="3492482"/>
            <a:ext cx="3220048" cy="494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Covered areas, riding arenas, and training halls for sports </a:t>
            </a:r>
            <a:endParaRPr lang="ru-RU" sz="850" dirty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>
              <a:lnSpc>
                <a:spcPct val="116000"/>
              </a:lnSpc>
              <a:buNone/>
            </a:pPr>
            <a:r>
              <a:rPr lang="en-US" sz="8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clubs and educational institutions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A887DB8-A6C1-0E8F-C94B-A7485A1238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5" t="21345" r="26775" b="10123"/>
          <a:stretch>
            <a:fillRect/>
          </a:stretch>
        </p:blipFill>
        <p:spPr>
          <a:xfrm>
            <a:off x="434134" y="1793371"/>
            <a:ext cx="1922204" cy="1367445"/>
          </a:xfrm>
          <a:prstGeom prst="roundRect">
            <a:avLst>
              <a:gd name="adj" fmla="val 4768"/>
            </a:avLst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7DEE58B-774C-23B7-7B55-E25A68A46B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41" t="16715" r="11828" b="8159"/>
          <a:stretch>
            <a:fillRect/>
          </a:stretch>
        </p:blipFill>
        <p:spPr>
          <a:xfrm>
            <a:off x="2433571" y="1786926"/>
            <a:ext cx="1922204" cy="1373890"/>
          </a:xfrm>
          <a:prstGeom prst="roundRect">
            <a:avLst>
              <a:gd name="adj" fmla="val 4768"/>
            </a:avLst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596D573-0223-99AF-74E6-BBC671C4C7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385" t="13829" r="11844" b="5642"/>
          <a:stretch>
            <a:fillRect/>
          </a:stretch>
        </p:blipFill>
        <p:spPr>
          <a:xfrm>
            <a:off x="4433008" y="1783052"/>
            <a:ext cx="1922204" cy="1369543"/>
          </a:xfrm>
          <a:prstGeom prst="roundRect">
            <a:avLst>
              <a:gd name="adj" fmla="val 4884"/>
            </a:avLst>
          </a:prstGeom>
        </p:spPr>
      </p:pic>
      <p:pic>
        <p:nvPicPr>
          <p:cNvPr id="4" name="Image 1">
            <a:extLst>
              <a:ext uri="{FF2B5EF4-FFF2-40B4-BE49-F238E27FC236}">
                <a16:creationId xmlns:a16="http://schemas.microsoft.com/office/drawing/2014/main" id="{9F95BFBA-614E-CB9F-C637-8A0A5335AF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34134" y="424256"/>
            <a:ext cx="1085068" cy="2572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4FB233-197A-382E-1D0C-42EE43C7847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15" b="2515"/>
          <a:stretch/>
        </p:blipFill>
        <p:spPr>
          <a:xfrm>
            <a:off x="6432445" y="1783052"/>
            <a:ext cx="1922204" cy="1369543"/>
          </a:xfrm>
          <a:prstGeom prst="roundRect">
            <a:avLst>
              <a:gd name="adj" fmla="val 4884"/>
            </a:avLst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1186</Words>
  <Application>Microsoft Office PowerPoint</Application>
  <PresentationFormat>Экран (16:9)</PresentationFormat>
  <Paragraphs>129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Geist</vt:lpstr>
      <vt:lpstr>Noto Serif SC 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мили</cp:lastModifiedBy>
  <cp:revision>26</cp:revision>
  <dcterms:created xsi:type="dcterms:W3CDTF">2026-05-28T16:02:39Z</dcterms:created>
  <dcterms:modified xsi:type="dcterms:W3CDTF">2026-07-04T09:23:55Z</dcterms:modified>
</cp:coreProperties>
</file>