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9" r:id="rId3"/>
    <p:sldId id="258" r:id="rId4"/>
    <p:sldId id="259" r:id="rId5"/>
    <p:sldId id="260" r:id="rId6"/>
    <p:sldId id="261" r:id="rId7"/>
    <p:sldId id="265" r:id="rId8"/>
    <p:sldId id="266" r:id="rId9"/>
    <p:sldId id="263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5" userDrawn="1">
          <p15:clr>
            <a:srgbClr val="A4A3A4"/>
          </p15:clr>
        </p15:guide>
        <p15:guide id="2" pos="4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E13649"/>
    <a:srgbClr val="F1F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39EECE-C3BC-461A-9248-A32A80710E6E}" v="192" dt="2026-03-27T19:31:56.7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 autoAdjust="0"/>
    <p:restoredTop sz="94808" autoAdjust="0"/>
  </p:normalViewPr>
  <p:slideViewPr>
    <p:cSldViewPr snapToGrid="0" showGuides="1">
      <p:cViewPr varScale="1">
        <p:scale>
          <a:sx n="78" d="100"/>
          <a:sy n="78" d="100"/>
        </p:scale>
        <p:origin x="845" y="62"/>
      </p:cViewPr>
      <p:guideLst>
        <p:guide orient="horz" pos="1275"/>
        <p:guide pos="41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2" d="100"/>
          <a:sy n="92" d="100"/>
        </p:scale>
        <p:origin x="3082" y="9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2A25F-BC15-4B92-858E-758B5684256F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694C9-BCA2-4E35-8CCC-4C18F16711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339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94C9-BCA2-4E35-8CCC-4C18F167119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009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94C9-BCA2-4E35-8CCC-4C18F167119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505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94C9-BCA2-4E35-8CCC-4C18F167119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269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694C9-BCA2-4E35-8CCC-4C18F167119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012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F15208-BA3B-4292-A5FD-58E7DC2C2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94416E-CCB6-4869-BD15-3CD7989A5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7C5BF7-2094-4668-869B-24897B05B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CCA8-99FA-4252-8AF8-4E3C23ABEC16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6A721-8A9F-4118-850D-43262198A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38932-39C4-44AA-BF44-733B6A7B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BF9-B4AD-4D75-90E8-EAF13B1B2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002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1462C-E060-4FD2-BDEE-09A93F1C8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EC1278-5F7F-45BC-A887-FCB7E5330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C4B389-0310-4217-B5AA-863595BDA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CCA8-99FA-4252-8AF8-4E3C23ABEC16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64F499-58BC-4ABE-A09E-C968E4102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B434DE-508F-40E9-ABD8-E679626FE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BF9-B4AD-4D75-90E8-EAF13B1B2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800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91D8D8-A619-45B0-8A38-90F204664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CC9FDA-4368-47C1-9ED4-6C546E3FA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23EC30-BB2D-4FDC-A5EA-9BF011F2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CCA8-99FA-4252-8AF8-4E3C23ABEC16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93CBBC-C482-4EE1-B63D-6483E458F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28F3B7-BD5C-41BF-90A3-90851B7D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BF9-B4AD-4D75-90E8-EAF13B1B2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93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52B6D-4CC8-4B5F-8AB2-2B1E8BC38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5946B3-5D2F-4431-93A1-38993123A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1C2C31-41B4-4093-9FC1-C91553E1D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CCA8-99FA-4252-8AF8-4E3C23ABEC16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A103BB-1494-45A1-8726-4CDBD5F08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8721FB-85F0-4D8E-B529-B2AA98459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BF9-B4AD-4D75-90E8-EAF13B1B2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83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9ABA4-2B7A-4A74-AFD7-CB115335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989615-91AC-48A6-9B75-CB6598558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AA4AE2-9DFC-47D1-B874-44EDED0C5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CCA8-99FA-4252-8AF8-4E3C23ABEC16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603A8A-9472-4316-BFF2-7505DEA9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9D0D49-461D-4D93-96A7-0181122B2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BF9-B4AD-4D75-90E8-EAF13B1B2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30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106DD-E86F-4975-9898-85E9ADED5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9C4F1D-DDA8-4F1B-BE09-34DAA8807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439661-FAC2-4B89-9AB8-1332FB274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1AACFE-C9EB-488B-908A-F8EF23B7A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CCA8-99FA-4252-8AF8-4E3C23ABEC16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A5DC3E-D49E-4DB3-9FA8-B659CB0FA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47AD7D-9510-46F4-9E88-825FA6A99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BF9-B4AD-4D75-90E8-EAF13B1B2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172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F2D91-2E51-433A-B7E8-E9F1F2A0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10BEE1-5A3F-4806-8026-9F10C952E7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A86B256-FBB7-4F43-96FF-4320785CB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F6F672-C089-43C3-8C8F-EC6D1FCF7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4B2F7E8-8462-4204-8B14-649E8109EF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0AC373E-1629-48F7-A5ED-DC86D91E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CCA8-99FA-4252-8AF8-4E3C23ABEC16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17E7998-F60D-44C1-93DC-6D5C8597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A5B8E7E-67FF-4CBE-BF41-EA3069FB6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BF9-B4AD-4D75-90E8-EAF13B1B2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48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EC3A56-F90A-4359-8C28-5A1F0229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2B5CD4-3B19-45C7-B04F-85D7D23BB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CCA8-99FA-4252-8AF8-4E3C23ABEC16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A6B42F-1CD2-49CD-9F1D-AD510E55D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B2350D8-3790-4239-9567-2DF8B9960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BF9-B4AD-4D75-90E8-EAF13B1B2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590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BA26265-7024-4345-8BBD-A582E89F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CCA8-99FA-4252-8AF8-4E3C23ABEC16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B71AC0-A62F-435E-A47D-0C0A47E89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916289-5353-4BB9-9497-2D5234B1E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BF9-B4AD-4D75-90E8-EAF13B1B2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045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7F229-A09D-4A16-A9BF-02D8356A7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B98504-9D51-42B8-B170-356C43E1D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C6C233-9E37-45A2-85D0-A8C74D450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3FD9D9-19C1-4CA8-8240-16F93D21A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CCA8-99FA-4252-8AF8-4E3C23ABEC16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35F0CC-EA7C-4B9A-9C1F-703A30F5D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8F4F4C-C532-46C2-B4C2-0F723CFA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BF9-B4AD-4D75-90E8-EAF13B1B2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377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DE41A-EB5C-41DE-8F63-BEF60292C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7A9A064-E61A-42F2-85FF-A3F41250DC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9608EF-778A-4F59-B57B-26E6F9A45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D3F3968-73D0-4F10-8CEB-8B6075B70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ACCA8-99FA-4252-8AF8-4E3C23ABEC16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C90E7B-63D2-4CE4-92BD-2416A5DBF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373600-69E7-4D6B-BDCB-D13EBA7A1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CBF9-B4AD-4D75-90E8-EAF13B1B2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10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0EB14-55EB-4C5C-A82A-C86C9C8E5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981D79-2C65-41EB-9563-82987355C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80F0AB-DFAA-4050-964E-7A3447A6E8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CCA8-99FA-4252-8AF8-4E3C23ABEC16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03F08-2E12-47AA-959D-6D714A76D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666FB3-5335-4D5F-AD6B-C20FD9243C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1CBF9-B4AD-4D75-90E8-EAF13B1B2C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3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F2B2AC-D36F-4AAE-84CF-EE835CBD7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580883" cy="68696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DB1E8F-C67D-4700-8B70-EDE3E4BF4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9458" y="1961518"/>
            <a:ext cx="3113085" cy="1004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FE9D3A-1D25-4F42-8AA8-E86F2A091C8E}"/>
              </a:ext>
            </a:extLst>
          </p:cNvPr>
          <p:cNvSpPr txBox="1"/>
          <p:nvPr/>
        </p:nvSpPr>
        <p:spPr>
          <a:xfrm>
            <a:off x="2620063" y="4085223"/>
            <a:ext cx="7340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ookman Old Style" panose="02050604050505020204" pitchFamily="18" charset="0"/>
              </a:rPr>
              <a:t>Russian Manufacturer of Precision Sterile Medical Devices</a:t>
            </a:r>
            <a:endParaRPr lang="ru-RU" sz="1600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ookman Old Style" panose="02050604050505020204" pitchFamily="18" charset="0"/>
              </a:rPr>
              <a:t>Specializing in Class III / Critical-Risk Devices for Hemostasis</a:t>
            </a:r>
            <a:endParaRPr lang="ru-RU" sz="1600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Bookman Old Style" panose="02050604050505020204" pitchFamily="18" charset="0"/>
              </a:rPr>
              <a:t>Supporting Advanced Surgical, Endoscopic, and Cardiac Procedures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EAB6DA-9C6A-4FF0-8742-1CD7024356B3}"/>
              </a:ext>
            </a:extLst>
          </p:cNvPr>
          <p:cNvSpPr txBox="1"/>
          <p:nvPr/>
        </p:nvSpPr>
        <p:spPr>
          <a:xfrm>
            <a:off x="3918155" y="2884871"/>
            <a:ext cx="4355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Bookman Old Style" panose="02050604050505020204" pitchFamily="18" charset="0"/>
              </a:rPr>
              <a:t>MEDICAL CONSUMABLE SYSTEMS LLC</a:t>
            </a:r>
            <a:endParaRPr lang="ru-RU" sz="1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913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0B9736F-8EE0-4092-9C61-8F96F2481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30566" y="0"/>
            <a:ext cx="8061434" cy="685800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6EB692B-55E7-4B1C-A3AB-2DE68BA843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1363" y="550457"/>
            <a:ext cx="8296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E13649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CONTACT INFORMATION</a:t>
            </a:r>
            <a:endParaRPr lang="ru-RU" sz="4000" dirty="0">
              <a:solidFill>
                <a:srgbClr val="E1364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105EDE-F9A5-47C0-A7BC-6C7CB67EDE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5" r="6823" b="5799"/>
          <a:stretch/>
        </p:blipFill>
        <p:spPr>
          <a:xfrm>
            <a:off x="4827674" y="3429000"/>
            <a:ext cx="3839302" cy="3190672"/>
          </a:xfrm>
          <a:prstGeom prst="rect">
            <a:avLst/>
          </a:prstGeom>
        </p:spPr>
      </p:pic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CFB930F3-0668-3F19-5A07-6B9AD4A04EA1}"/>
              </a:ext>
            </a:extLst>
          </p:cNvPr>
          <p:cNvSpPr txBox="1">
            <a:spLocks/>
          </p:cNvSpPr>
          <p:nvPr/>
        </p:nvSpPr>
        <p:spPr>
          <a:xfrm>
            <a:off x="541363" y="1853231"/>
            <a:ext cx="8296923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Karina </a:t>
            </a:r>
            <a:r>
              <a:rPr lang="en-US" sz="4000" dirty="0" err="1">
                <a:latin typeface="Bookman Old Style" panose="02050604050505020204" pitchFamily="18" charset="0"/>
                <a:cs typeface="Times New Roman" panose="02020603050405020304" pitchFamily="18" charset="0"/>
              </a:rPr>
              <a:t>Khadieva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A92C75-0588-6F2E-4DC3-5798904D95D2}"/>
              </a:ext>
            </a:extLst>
          </p:cNvPr>
          <p:cNvSpPr txBox="1"/>
          <p:nvPr/>
        </p:nvSpPr>
        <p:spPr>
          <a:xfrm>
            <a:off x="576462" y="1484027"/>
            <a:ext cx="5824338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75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Export sales specialist</a:t>
            </a:r>
            <a:endParaRPr lang="ru-RU" sz="175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1EAF05D2-D4D5-4AC0-639D-A55D66F41C90}"/>
              </a:ext>
            </a:extLst>
          </p:cNvPr>
          <p:cNvSpPr txBox="1">
            <a:spLocks/>
          </p:cNvSpPr>
          <p:nvPr/>
        </p:nvSpPr>
        <p:spPr>
          <a:xfrm>
            <a:off x="576462" y="2959360"/>
            <a:ext cx="8296923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+7 903 388 1746 (Russia)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6136E84B-0AEE-EB5C-2F26-6D38D1D0083B}"/>
              </a:ext>
            </a:extLst>
          </p:cNvPr>
          <p:cNvSpPr txBox="1">
            <a:spLocks/>
          </p:cNvSpPr>
          <p:nvPr/>
        </p:nvSpPr>
        <p:spPr>
          <a:xfrm>
            <a:off x="576462" y="3556807"/>
            <a:ext cx="8296923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export@ooomers.ru</a:t>
            </a:r>
            <a:endParaRPr lang="ru-RU" sz="4000" dirty="0">
              <a:latin typeface="Bookman Old Style" panose="02050604050505020204" pitchFamily="18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6DCAFA54-5C32-9D63-6366-CDB84F7C3C89}"/>
              </a:ext>
            </a:extLst>
          </p:cNvPr>
          <p:cNvCxnSpPr/>
          <p:nvPr/>
        </p:nvCxnSpPr>
        <p:spPr>
          <a:xfrm>
            <a:off x="678426" y="2684206"/>
            <a:ext cx="629264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239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120777F-3B66-47B7-9672-C4DAA4ACE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218204-A870-484E-B4C6-14CA2D8D7BEE}"/>
              </a:ext>
            </a:extLst>
          </p:cNvPr>
          <p:cNvSpPr txBox="1"/>
          <p:nvPr/>
        </p:nvSpPr>
        <p:spPr>
          <a:xfrm>
            <a:off x="541363" y="396853"/>
            <a:ext cx="824779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rgbClr val="E13649"/>
                </a:solidFill>
                <a:latin typeface="Bookman Old Style"/>
                <a:cs typeface="Times New Roman"/>
              </a:rPr>
              <a:t>COMPANY'S MISSION</a:t>
            </a:r>
            <a:endParaRPr lang="ru-RU" sz="4000">
              <a:solidFill>
                <a:srgbClr val="E13649"/>
              </a:solidFill>
              <a:latin typeface="Bookman Old Style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94B31-7789-4566-BFFE-E0D30F18AA32}"/>
              </a:ext>
            </a:extLst>
          </p:cNvPr>
          <p:cNvSpPr txBox="1"/>
          <p:nvPr/>
        </p:nvSpPr>
        <p:spPr>
          <a:xfrm>
            <a:off x="550619" y="1659409"/>
            <a:ext cx="5604827" cy="15564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latin typeface="Bookman Old Style"/>
                <a:ea typeface="Calibri"/>
                <a:cs typeface="Times New Roman"/>
              </a:rPr>
              <a:t>Prompt supply of Russian surgical departments with modern hemostasis products. Eliminating the critical dependence of medical institutions on imported supplies by providing high-quality domestic alternatives</a:t>
            </a:r>
            <a:endParaRPr lang="ru-RU" b="1" dirty="0">
              <a:latin typeface="Bookman Old Style"/>
              <a:ea typeface="Calibri"/>
              <a:cs typeface="Times New Roman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35AAD22-F1F9-45D2-BFE3-032C674C6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619" y="5779491"/>
            <a:ext cx="2258457" cy="72874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E2E753B-5DFA-4A85-9FDA-CE8E50FD9A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5" r="6823" b="5799"/>
          <a:stretch/>
        </p:blipFill>
        <p:spPr>
          <a:xfrm>
            <a:off x="7708034" y="3090018"/>
            <a:ext cx="3839302" cy="31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06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9737E63-53A9-4BE7-8B5D-EAB0EBBD85B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F3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6F95E94-8A36-4253-9242-D27B0211A2FA}"/>
              </a:ext>
            </a:extLst>
          </p:cNvPr>
          <p:cNvGrpSpPr/>
          <p:nvPr/>
        </p:nvGrpSpPr>
        <p:grpSpPr>
          <a:xfrm>
            <a:off x="2933701" y="266701"/>
            <a:ext cx="6324599" cy="6324599"/>
            <a:chOff x="2667000" y="0"/>
            <a:chExt cx="6858000" cy="685800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F485A15-8F27-4C59-B210-C1BD2330F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C4AE73-20B4-45F1-B20A-2FB97D4A1BB5}"/>
                </a:ext>
              </a:extLst>
            </p:cNvPr>
            <p:cNvSpPr txBox="1"/>
            <p:nvPr/>
          </p:nvSpPr>
          <p:spPr>
            <a:xfrm>
              <a:off x="3048000" y="2486578"/>
              <a:ext cx="6096000" cy="932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400" dirty="0">
                  <a:solidFill>
                    <a:srgbClr val="E13649"/>
                  </a:solidFill>
                  <a:effectLst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OUR </a:t>
              </a:r>
              <a:br>
                <a:rPr lang="ru-RU" sz="2400" dirty="0">
                  <a:solidFill>
                    <a:srgbClr val="E13649"/>
                  </a:solidFill>
                  <a:effectLst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2400" dirty="0">
                  <a:effectLst/>
                  <a:latin typeface="Bookman Old Style" panose="02050604050505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ADVANTAGES</a:t>
              </a:r>
              <a:endParaRPr lang="ru-RU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028646F-B68C-4E08-88ED-FEE8516D7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39458" y="3316185"/>
              <a:ext cx="3113085" cy="100451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36C0D8-48F6-46E5-B0CD-DAC2ACA381C0}"/>
              </a:ext>
            </a:extLst>
          </p:cNvPr>
          <p:cNvSpPr txBox="1"/>
          <p:nvPr/>
        </p:nvSpPr>
        <p:spPr>
          <a:xfrm>
            <a:off x="857956" y="957609"/>
            <a:ext cx="284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Bookman Old Style" panose="02050604050505020204" pitchFamily="18" charset="0"/>
              </a:rPr>
              <a:t>High-precision manufacturing </a:t>
            </a:r>
            <a:endParaRPr lang="ru-RU" sz="1600" dirty="0">
              <a:latin typeface="Bookman Old Style" panose="02050604050505020204" pitchFamily="18" charset="0"/>
            </a:endParaRPr>
          </a:p>
          <a:p>
            <a:pPr algn="r"/>
            <a:r>
              <a:rPr lang="en-US" sz="1600" dirty="0">
                <a:latin typeface="Bookman Old Style" panose="02050604050505020204" pitchFamily="18" charset="0"/>
              </a:rPr>
              <a:t>of medical devices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917DE-01F2-4489-8234-E1DFA4EE3A47}"/>
              </a:ext>
            </a:extLst>
          </p:cNvPr>
          <p:cNvSpPr txBox="1"/>
          <p:nvPr/>
        </p:nvSpPr>
        <p:spPr>
          <a:xfrm>
            <a:off x="355601" y="3429000"/>
            <a:ext cx="284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Bookman Old Style" panose="02050604050505020204" pitchFamily="18" charset="0"/>
              </a:rPr>
              <a:t>Unique Production Technologies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6FA3B1-1A14-4207-8D62-5DA79C9746DC}"/>
              </a:ext>
            </a:extLst>
          </p:cNvPr>
          <p:cNvSpPr txBox="1"/>
          <p:nvPr/>
        </p:nvSpPr>
        <p:spPr>
          <a:xfrm>
            <a:off x="558898" y="5608405"/>
            <a:ext cx="314385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600" dirty="0">
                <a:latin typeface="Bookman Old Style" panose="02050604050505020204" pitchFamily="18" charset="0"/>
              </a:rPr>
              <a:t>Certified Quality Management System </a:t>
            </a:r>
            <a:endParaRPr lang="ru-RU" sz="1600" dirty="0">
              <a:latin typeface="Bookman Old Style" panose="02050604050505020204" pitchFamily="18" charset="0"/>
            </a:endParaRPr>
          </a:p>
          <a:p>
            <a:pPr algn="r"/>
            <a:r>
              <a:rPr lang="ru-RU" sz="1600" dirty="0">
                <a:latin typeface="Bookman Old Style"/>
              </a:rPr>
              <a:t>(</a:t>
            </a:r>
            <a:r>
              <a:rPr lang="en-US" sz="1600" dirty="0">
                <a:latin typeface="Bookman Old Style"/>
              </a:rPr>
              <a:t>ISO 13485 </a:t>
            </a:r>
            <a:r>
              <a:rPr lang="ru-RU" sz="1600" dirty="0">
                <a:latin typeface="Bookman Old Style"/>
              </a:rPr>
              <a:t>с</a:t>
            </a:r>
            <a:r>
              <a:rPr lang="en-US" sz="1600" dirty="0" err="1">
                <a:latin typeface="Bookman Old Style"/>
              </a:rPr>
              <a:t>ompliant</a:t>
            </a:r>
            <a:r>
              <a:rPr lang="en-US" sz="1600" dirty="0">
                <a:latin typeface="Bookman Old Style"/>
              </a:rPr>
              <a:t>)</a:t>
            </a:r>
            <a:endParaRPr lang="ru-RU" sz="1600" dirty="0">
              <a:latin typeface="Bookman Old Styl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54160D-3931-45E3-B6E5-2234D0C3A5B3}"/>
              </a:ext>
            </a:extLst>
          </p:cNvPr>
          <p:cNvSpPr txBox="1"/>
          <p:nvPr/>
        </p:nvSpPr>
        <p:spPr>
          <a:xfrm>
            <a:off x="8489245" y="964565"/>
            <a:ext cx="37676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ookman Old Style" panose="02050604050505020204" pitchFamily="18" charset="0"/>
              </a:rPr>
              <a:t>Full compatibility </a:t>
            </a:r>
            <a:endParaRPr lang="ru-RU" sz="1600" dirty="0">
              <a:latin typeface="Bookman Old Style" panose="02050604050505020204" pitchFamily="18" charset="0"/>
            </a:endParaRPr>
          </a:p>
          <a:p>
            <a:r>
              <a:rPr lang="en-US" sz="1600" dirty="0">
                <a:latin typeface="Bookman Old Style" panose="02050604050505020204" pitchFamily="18" charset="0"/>
              </a:rPr>
              <a:t>with instruments </a:t>
            </a:r>
            <a:endParaRPr lang="ru-RU" sz="1600" dirty="0">
              <a:latin typeface="Bookman Old Style" panose="02050604050505020204" pitchFamily="18" charset="0"/>
            </a:endParaRPr>
          </a:p>
          <a:p>
            <a:r>
              <a:rPr lang="en-US" sz="1600" dirty="0">
                <a:latin typeface="Bookman Old Style" panose="02050604050505020204" pitchFamily="18" charset="0"/>
              </a:rPr>
              <a:t>from other manufacturers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529F3F-0F05-4C72-A176-0DA7CCB0F392}"/>
              </a:ext>
            </a:extLst>
          </p:cNvPr>
          <p:cNvSpPr txBox="1"/>
          <p:nvPr/>
        </p:nvSpPr>
        <p:spPr>
          <a:xfrm>
            <a:off x="8879748" y="3429000"/>
            <a:ext cx="3584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ookman Old Style" panose="02050604050505020204" pitchFamily="18" charset="0"/>
              </a:rPr>
              <a:t>Localization of production </a:t>
            </a:r>
            <a:endParaRPr lang="ru-RU" sz="1600" dirty="0">
              <a:latin typeface="Bookman Old Style" panose="02050604050505020204" pitchFamily="18" charset="0"/>
            </a:endParaRPr>
          </a:p>
          <a:p>
            <a:r>
              <a:rPr lang="en-US" sz="1600" dirty="0">
                <a:latin typeface="Bookman Old Style" panose="02050604050505020204" pitchFamily="18" charset="0"/>
              </a:rPr>
              <a:t>in the Russian Federation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D6B5A1-2F08-49D7-81E3-55F2686A7F9A}"/>
              </a:ext>
            </a:extLst>
          </p:cNvPr>
          <p:cNvSpPr txBox="1"/>
          <p:nvPr/>
        </p:nvSpPr>
        <p:spPr>
          <a:xfrm>
            <a:off x="8289385" y="5427518"/>
            <a:ext cx="3143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Bookman Old Style" panose="02050604050505020204" pitchFamily="18" charset="0"/>
              </a:rPr>
              <a:t>Advanced packaging </a:t>
            </a:r>
            <a:endParaRPr lang="ru-RU" sz="1600" dirty="0">
              <a:latin typeface="Bookman Old Style" panose="02050604050505020204" pitchFamily="18" charset="0"/>
            </a:endParaRPr>
          </a:p>
          <a:p>
            <a:r>
              <a:rPr lang="en-US" sz="1600" dirty="0">
                <a:latin typeface="Bookman Old Style" panose="02050604050505020204" pitchFamily="18" charset="0"/>
              </a:rPr>
              <a:t>for product integrity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B75A1A9-B952-4294-9E3A-4011079EA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538" y="4592016"/>
            <a:ext cx="814901" cy="8149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F68CFBD-C46E-4F5D-95BA-C45CA20B0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0113" y="2425706"/>
            <a:ext cx="1035755" cy="9846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A1C8D79-126A-4242-99CC-641BF07265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3318" y="266700"/>
            <a:ext cx="656942" cy="75035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0AE4BD6-DDC2-4CE1-8C46-EC745A54E5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977" y="292275"/>
            <a:ext cx="772753" cy="64524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BF427BD-7EF4-45F8-ADFE-2FD9799794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7074" y="4411129"/>
            <a:ext cx="1236084" cy="123608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9F0413F-5753-4AA5-B88B-18B55E8C02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46305" y="2573919"/>
            <a:ext cx="1236084" cy="77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869FCAC-FFBA-4D33-A4B4-DD22A50B86D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88" y="3762559"/>
            <a:ext cx="3848389" cy="28679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DE431A-9E04-4A41-8F4F-AB3294AA3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82626A5-EDF2-41D2-B520-EF91E0143DAB}"/>
              </a:ext>
            </a:extLst>
          </p:cNvPr>
          <p:cNvSpPr/>
          <p:nvPr/>
        </p:nvSpPr>
        <p:spPr>
          <a:xfrm>
            <a:off x="8353777" y="3924164"/>
            <a:ext cx="3462303" cy="2201333"/>
          </a:xfrm>
          <a:prstGeom prst="roundRect">
            <a:avLst>
              <a:gd name="adj" fmla="val 15129"/>
            </a:avLst>
          </a:prstGeom>
          <a:solidFill>
            <a:schemeClr val="bg1">
              <a:lumMod val="85000"/>
              <a:alpha val="11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BDFF066-57DD-4E65-9360-C4F92281253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3"/>
          <a:stretch/>
        </p:blipFill>
        <p:spPr>
          <a:xfrm>
            <a:off x="5346615" y="0"/>
            <a:ext cx="6637823" cy="3140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DE539F-92D7-4FD2-AF4D-8EACEBE559F9}"/>
              </a:ext>
            </a:extLst>
          </p:cNvPr>
          <p:cNvSpPr txBox="1"/>
          <p:nvPr/>
        </p:nvSpPr>
        <p:spPr>
          <a:xfrm>
            <a:off x="520017" y="396853"/>
            <a:ext cx="3647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PRODUCTS:</a:t>
            </a:r>
            <a:endParaRPr lang="ru-RU" sz="4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8220-938D-4EDB-99DB-7B6B23804CEF}"/>
              </a:ext>
            </a:extLst>
          </p:cNvPr>
          <p:cNvSpPr txBox="1"/>
          <p:nvPr/>
        </p:nvSpPr>
        <p:spPr>
          <a:xfrm>
            <a:off x="576461" y="1104738"/>
            <a:ext cx="4497967" cy="665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Surgical Implantable </a:t>
            </a:r>
            <a:endParaRPr lang="ru-RU" sz="1800" b="1" dirty="0">
              <a:solidFill>
                <a:schemeClr val="bg1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Titanium Clips</a:t>
            </a:r>
            <a:endParaRPr lang="ru-RU" sz="1100" b="1" dirty="0">
              <a:solidFill>
                <a:schemeClr val="bg1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E15B05-FBFD-4AD2-9834-FABBB1ACDB50}"/>
              </a:ext>
            </a:extLst>
          </p:cNvPr>
          <p:cNvSpPr txBox="1"/>
          <p:nvPr/>
        </p:nvSpPr>
        <p:spPr>
          <a:xfrm>
            <a:off x="576462" y="1984094"/>
            <a:ext cx="4906609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Designed for rapid and secure ligation 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of ducts and vessels, and for effective hemostasis</a:t>
            </a:r>
            <a: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.</a:t>
            </a:r>
            <a:b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ru-RU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  <a:latin typeface="Bookman Old Style"/>
              </a:rPr>
              <a:t>Over 30 standard sizes for vessels and ducts </a:t>
            </a:r>
            <a:endParaRPr lang="ru-RU" sz="1400" dirty="0">
              <a:solidFill>
                <a:schemeClr val="bg1"/>
              </a:solidFill>
              <a:latin typeface="Bookman Old Style"/>
            </a:endParaRPr>
          </a:p>
          <a:p>
            <a:r>
              <a:rPr lang="en-US" sz="1400" dirty="0">
                <a:solidFill>
                  <a:schemeClr val="bg1"/>
                </a:solidFill>
                <a:latin typeface="Bookman Old Style"/>
              </a:rPr>
              <a:t>with diameters from 0.1 to 7.5 mm</a:t>
            </a:r>
            <a:r>
              <a:rPr lang="ru-RU" sz="1400" dirty="0">
                <a:solidFill>
                  <a:schemeClr val="bg1"/>
                </a:solidFill>
                <a:latin typeface="Bookman Old Style"/>
              </a:rPr>
              <a:t>.</a:t>
            </a:r>
            <a:br>
              <a:rPr lang="ru-RU" sz="1400" dirty="0">
                <a:latin typeface="Bookman Old Style" panose="02050604050505020204" pitchFamily="18" charset="0"/>
              </a:rPr>
            </a:br>
            <a:endParaRPr lang="ru-RU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Fields of application: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Cardiac surgery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Endoscopic surgery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Oncology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Vascular surgery</a:t>
            </a:r>
            <a:b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Bookman Old Style"/>
              </a:rPr>
              <a:t>Market demand in the Russian Federation: </a:t>
            </a:r>
            <a:endParaRPr lang="ru-RU" sz="1400" dirty="0">
              <a:solidFill>
                <a:schemeClr val="bg1"/>
              </a:solidFill>
              <a:latin typeface="Bookman Old Style"/>
            </a:endParaRPr>
          </a:p>
          <a:p>
            <a:r>
              <a:rPr lang="en-US" sz="1400" dirty="0">
                <a:solidFill>
                  <a:schemeClr val="bg1"/>
                </a:solidFill>
                <a:latin typeface="Bookman Old Style"/>
              </a:rPr>
              <a:t>980,000 packs per year</a:t>
            </a:r>
            <a:br>
              <a:rPr lang="ru-RU" sz="1400" dirty="0">
                <a:solidFill>
                  <a:schemeClr val="bg1"/>
                </a:solidFill>
                <a:latin typeface="Bookman Old Style"/>
              </a:rPr>
            </a:br>
            <a:r>
              <a:rPr lang="en-US" sz="1400" dirty="0">
                <a:solidFill>
                  <a:schemeClr val="bg1"/>
                </a:solidFill>
                <a:latin typeface="Bookman Old Style"/>
              </a:rPr>
              <a:t>Market demand in the EAEU: </a:t>
            </a:r>
            <a:endParaRPr lang="ru-RU" sz="1400" dirty="0">
              <a:solidFill>
                <a:schemeClr val="bg1"/>
              </a:solidFill>
              <a:latin typeface="Bookman Old Style"/>
            </a:endParaRPr>
          </a:p>
          <a:p>
            <a:r>
              <a:rPr lang="en-US" sz="1400" dirty="0">
                <a:solidFill>
                  <a:schemeClr val="bg1"/>
                </a:solidFill>
                <a:latin typeface="Bookman Old Style"/>
              </a:rPr>
              <a:t>345,000 packs per year.</a:t>
            </a:r>
            <a:endParaRPr lang="ru-RU" sz="1400" dirty="0">
              <a:solidFill>
                <a:schemeClr val="bg1"/>
              </a:solidFill>
              <a:latin typeface="Bookman Old Style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124B9A9-23DC-4842-90CF-4F690AE287AF}"/>
              </a:ext>
            </a:extLst>
          </p:cNvPr>
          <p:cNvCxnSpPr/>
          <p:nvPr/>
        </p:nvCxnSpPr>
        <p:spPr>
          <a:xfrm>
            <a:off x="658813" y="1873956"/>
            <a:ext cx="132803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F6ED67B-AD9A-4CC2-90D1-29A8E7DD53E3}"/>
              </a:ext>
            </a:extLst>
          </p:cNvPr>
          <p:cNvSpPr txBox="1"/>
          <p:nvPr/>
        </p:nvSpPr>
        <p:spPr>
          <a:xfrm>
            <a:off x="8611133" y="4119813"/>
            <a:ext cx="3733264" cy="370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Competitors</a:t>
            </a:r>
            <a:r>
              <a:rPr lang="ru-RU" sz="1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6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71234F3-7C5B-4BE7-B44A-216EA06E9B7F}"/>
              </a:ext>
            </a:extLst>
          </p:cNvPr>
          <p:cNvSpPr/>
          <p:nvPr/>
        </p:nvSpPr>
        <p:spPr>
          <a:xfrm>
            <a:off x="520018" y="4638312"/>
            <a:ext cx="56444" cy="768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1DDC6E-7C49-D263-A85B-2CE4E68FE3A6}"/>
              </a:ext>
            </a:extLst>
          </p:cNvPr>
          <p:cNvSpPr txBox="1"/>
          <p:nvPr/>
        </p:nvSpPr>
        <p:spPr>
          <a:xfrm>
            <a:off x="8621299" y="4445987"/>
            <a:ext cx="3733264" cy="139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Bookman Old Style" panose="02050604050505020204" pitchFamily="18" charset="0"/>
              </a:rPr>
              <a:t>Ethicon J&amp;J, USA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Bookman Old Style" panose="02050604050505020204" pitchFamily="18" charset="0"/>
              </a:rPr>
              <a:t>Aesculap</a:t>
            </a:r>
            <a:r>
              <a:rPr lang="en-US" sz="1600" dirty="0">
                <a:latin typeface="Bookman Old Style" panose="02050604050505020204" pitchFamily="18" charset="0"/>
              </a:rPr>
              <a:t>, Germany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Bookman Old Style" panose="02050604050505020204" pitchFamily="18" charset="0"/>
              </a:rPr>
              <a:t>Grena, United Kingdom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Bookman Old Style" panose="02050604050505020204" pitchFamily="18" charset="0"/>
              </a:rPr>
              <a:t>Peter Surgical, France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Bookman Old Style" panose="02050604050505020204" pitchFamily="18" charset="0"/>
              </a:rPr>
              <a:t>Volkmann, Germany</a:t>
            </a:r>
          </a:p>
        </p:txBody>
      </p:sp>
    </p:spTree>
    <p:extLst>
      <p:ext uri="{BB962C8B-B14F-4D97-AF65-F5344CB8AC3E}">
        <p14:creationId xmlns:p14="http://schemas.microsoft.com/office/powerpoint/2010/main" val="4113604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6DF922-8CE5-41AB-88D3-C27BCBF7AA5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95" y="0"/>
            <a:ext cx="5096292" cy="46920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DE431A-9E04-4A41-8F4F-AB3294AA30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82626A5-EDF2-41D2-B520-EF91E0143DAB}"/>
              </a:ext>
            </a:extLst>
          </p:cNvPr>
          <p:cNvSpPr/>
          <p:nvPr/>
        </p:nvSpPr>
        <p:spPr>
          <a:xfrm>
            <a:off x="6952311" y="4836160"/>
            <a:ext cx="3248329" cy="1503680"/>
          </a:xfrm>
          <a:prstGeom prst="roundRect">
            <a:avLst>
              <a:gd name="adj" fmla="val 15129"/>
            </a:avLst>
          </a:prstGeom>
          <a:solidFill>
            <a:schemeClr val="bg1">
              <a:lumMod val="85000"/>
              <a:alpha val="11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E539F-92D7-4FD2-AF4D-8EACEBE559F9}"/>
              </a:ext>
            </a:extLst>
          </p:cNvPr>
          <p:cNvSpPr txBox="1"/>
          <p:nvPr/>
        </p:nvSpPr>
        <p:spPr>
          <a:xfrm>
            <a:off x="520017" y="396853"/>
            <a:ext cx="3647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E13649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PRODUCTS</a:t>
            </a:r>
            <a:endParaRPr lang="ru-RU" sz="4000" dirty="0">
              <a:solidFill>
                <a:srgbClr val="E1364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8220-938D-4EDB-99DB-7B6B23804CEF}"/>
              </a:ext>
            </a:extLst>
          </p:cNvPr>
          <p:cNvSpPr txBox="1"/>
          <p:nvPr/>
        </p:nvSpPr>
        <p:spPr>
          <a:xfrm>
            <a:off x="576461" y="1104738"/>
            <a:ext cx="4671813" cy="665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Surgical Implantable </a:t>
            </a:r>
            <a:endParaRPr lang="ru-RU" sz="18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Polymer Clips</a:t>
            </a:r>
            <a:endParaRPr lang="ru-RU" sz="11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E15B05-FBFD-4AD2-9834-FABBB1ACDB50}"/>
              </a:ext>
            </a:extLst>
          </p:cNvPr>
          <p:cNvSpPr txBox="1"/>
          <p:nvPr/>
        </p:nvSpPr>
        <p:spPr>
          <a:xfrm>
            <a:off x="658813" y="1971260"/>
            <a:ext cx="4906609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For rapid and secure ligation of ducts and vessels, and for effective hemostasis.</a:t>
            </a:r>
            <a:endParaRPr lang="ru-RU" sz="1400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Innovative jaw design ensures highly effective hemostasis, even for large vessels.</a:t>
            </a:r>
            <a:endParaRPr lang="ru-RU" sz="1400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Allows for repositioning</a:t>
            </a:r>
            <a:r>
              <a:rPr lang="ru-RU" sz="1400" dirty="0">
                <a:latin typeface="Bookman Old Style" panose="02050604050505020204" pitchFamily="18" charset="0"/>
              </a:rPr>
              <a:t>.</a:t>
            </a:r>
            <a:br>
              <a:rPr lang="ru-RU" sz="1400" dirty="0">
                <a:latin typeface="Bookman Old Style" panose="02050604050505020204" pitchFamily="18" charset="0"/>
              </a:rPr>
            </a:br>
            <a:endParaRPr lang="ru-RU" sz="1400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More than 30 standard sizes for vessels and tissues with diameters from 2.0 to 22.0 mm</a:t>
            </a:r>
            <a:r>
              <a:rPr lang="ru-RU" sz="1400" dirty="0">
                <a:latin typeface="Bookman Old Style" panose="02050604050505020204" pitchFamily="18" charset="0"/>
              </a:rPr>
              <a:t>.</a:t>
            </a:r>
            <a:br>
              <a:rPr lang="ru-RU" sz="1400" dirty="0">
                <a:latin typeface="Bookman Old Style" panose="02050604050505020204" pitchFamily="18" charset="0"/>
              </a:rPr>
            </a:br>
            <a:br>
              <a:rPr lang="ru-RU" sz="1400" dirty="0">
                <a:latin typeface="Bookman Old Style" panose="02050604050505020204" pitchFamily="18" charset="0"/>
              </a:rPr>
            </a:br>
            <a:r>
              <a:rPr lang="en-US" sz="1400" dirty="0">
                <a:latin typeface="Bookman Old Style" panose="02050604050505020204" pitchFamily="18" charset="0"/>
              </a:rPr>
              <a:t>Fields of application: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Bookman Old Style" panose="02050604050505020204" pitchFamily="18" charset="0"/>
              </a:rPr>
              <a:t>Oncology</a:t>
            </a:r>
            <a:endParaRPr lang="ru-RU" sz="1400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Bookman Old Style" panose="02050604050505020204" pitchFamily="18" charset="0"/>
              </a:rPr>
              <a:t>Vascular Surgery</a:t>
            </a:r>
            <a:endParaRPr lang="ru-RU" sz="1400" dirty="0"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Bookman Old Style" panose="02050604050505020204" pitchFamily="18" charset="0"/>
              </a:rPr>
              <a:t>Endoscopic Surgery</a:t>
            </a:r>
            <a:br>
              <a:rPr lang="ru-RU" sz="1400" dirty="0"/>
            </a:br>
            <a:endParaRPr lang="ru-RU" sz="1400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/>
              </a:rPr>
              <a:t>Market demand in the Russian Federation:</a:t>
            </a:r>
            <a:endParaRPr lang="ru-RU" sz="1400" dirty="0">
              <a:latin typeface="Bookman Old Style"/>
            </a:endParaRPr>
          </a:p>
          <a:p>
            <a:r>
              <a:rPr lang="en-US" sz="1400" dirty="0">
                <a:latin typeface="Bookman Old Style"/>
              </a:rPr>
              <a:t>540,000 packs per year</a:t>
            </a:r>
            <a:br>
              <a:rPr lang="ru-RU" sz="1400" dirty="0">
                <a:latin typeface="Bookman Old Style"/>
              </a:rPr>
            </a:br>
            <a:r>
              <a:rPr lang="en-US" sz="1400" dirty="0">
                <a:latin typeface="Bookman Old Style"/>
              </a:rPr>
              <a:t>Market demand in the EAEU:</a:t>
            </a:r>
            <a:endParaRPr lang="ru-RU" sz="1400" dirty="0">
              <a:latin typeface="Bookman Old Style"/>
            </a:endParaRPr>
          </a:p>
          <a:p>
            <a:r>
              <a:rPr lang="en-US" sz="1400" dirty="0">
                <a:latin typeface="Bookman Old Style"/>
              </a:rPr>
              <a:t>280,000 packs per year.</a:t>
            </a:r>
            <a:endParaRPr lang="ru-RU" sz="1400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124B9A9-23DC-4842-90CF-4F690AE287AF}"/>
              </a:ext>
            </a:extLst>
          </p:cNvPr>
          <p:cNvCxnSpPr/>
          <p:nvPr/>
        </p:nvCxnSpPr>
        <p:spPr>
          <a:xfrm>
            <a:off x="658813" y="1873956"/>
            <a:ext cx="1328031" cy="0"/>
          </a:xfrm>
          <a:prstGeom prst="line">
            <a:avLst/>
          </a:prstGeom>
          <a:ln w="19050">
            <a:solidFill>
              <a:srgbClr val="E136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F6ED67B-AD9A-4CC2-90D1-29A8E7DD53E3}"/>
              </a:ext>
            </a:extLst>
          </p:cNvPr>
          <p:cNvSpPr txBox="1"/>
          <p:nvPr/>
        </p:nvSpPr>
        <p:spPr>
          <a:xfrm>
            <a:off x="7176015" y="5034513"/>
            <a:ext cx="2953505" cy="1163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Competitors</a:t>
            </a:r>
            <a:r>
              <a:rPr lang="ru-RU" sz="1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80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Grena, United Kingdom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Week, USA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Volkmann, Germany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219E43B-8A90-45A1-8655-F6D29182A95B}"/>
              </a:ext>
            </a:extLst>
          </p:cNvPr>
          <p:cNvSpPr/>
          <p:nvPr/>
        </p:nvSpPr>
        <p:spPr>
          <a:xfrm>
            <a:off x="520018" y="5054832"/>
            <a:ext cx="56443" cy="771927"/>
          </a:xfrm>
          <a:prstGeom prst="rect">
            <a:avLst/>
          </a:prstGeom>
          <a:solidFill>
            <a:srgbClr val="E13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111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EA1144F-FFCE-4434-86B9-B9C662C5369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884" y="3908731"/>
            <a:ext cx="4652010" cy="30016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5ACDB5-F61A-4300-9AC8-9F65C29E8DF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688" y="423274"/>
            <a:ext cx="4857750" cy="199453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DE431A-9E04-4A41-8F4F-AB3294AA3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856368" cy="6910376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82626A5-EDF2-41D2-B520-EF91E0143DAB}"/>
              </a:ext>
            </a:extLst>
          </p:cNvPr>
          <p:cNvSpPr/>
          <p:nvPr/>
        </p:nvSpPr>
        <p:spPr>
          <a:xfrm>
            <a:off x="8172450" y="3714751"/>
            <a:ext cx="3767328" cy="2381250"/>
          </a:xfrm>
          <a:prstGeom prst="roundRect">
            <a:avLst>
              <a:gd name="adj" fmla="val 15129"/>
            </a:avLst>
          </a:prstGeom>
          <a:solidFill>
            <a:schemeClr val="bg1">
              <a:lumMod val="85000"/>
              <a:alpha val="11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E539F-92D7-4FD2-AF4D-8EACEBE559F9}"/>
              </a:ext>
            </a:extLst>
          </p:cNvPr>
          <p:cNvSpPr txBox="1"/>
          <p:nvPr/>
        </p:nvSpPr>
        <p:spPr>
          <a:xfrm>
            <a:off x="520017" y="396853"/>
            <a:ext cx="3647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PRODUCTS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8220-938D-4EDB-99DB-7B6B23804CEF}"/>
              </a:ext>
            </a:extLst>
          </p:cNvPr>
          <p:cNvSpPr txBox="1"/>
          <p:nvPr/>
        </p:nvSpPr>
        <p:spPr>
          <a:xfrm>
            <a:off x="576461" y="1104738"/>
            <a:ext cx="4857749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Clip Appliers</a:t>
            </a:r>
            <a:endParaRPr lang="ru-RU" sz="1100" b="1" dirty="0">
              <a:solidFill>
                <a:schemeClr val="bg1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E15B05-FBFD-4AD2-9834-FABBB1ACDB50}"/>
              </a:ext>
            </a:extLst>
          </p:cNvPr>
          <p:cNvSpPr txBox="1"/>
          <p:nvPr/>
        </p:nvSpPr>
        <p:spPr>
          <a:xfrm>
            <a:off x="520017" y="2002013"/>
            <a:ext cx="4451895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Bookman Old Style"/>
              </a:rPr>
              <a:t>For use in open and endoscopic surgery.</a:t>
            </a:r>
            <a:endParaRPr lang="ru-RU" sz="1400" dirty="0">
              <a:solidFill>
                <a:schemeClr val="bg1"/>
              </a:solidFill>
              <a:latin typeface="Bookman Old Styl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Bookman Old Style"/>
              </a:rPr>
              <a:t>Reliable hemostasis and duct ligation, even in hard-to-reach areas.</a:t>
            </a:r>
            <a:endParaRPr lang="ru-RU" sz="1400" dirty="0">
              <a:solidFill>
                <a:schemeClr val="bg1"/>
              </a:solidFill>
              <a:latin typeface="Bookman Old Styl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Bookman Old Style"/>
              </a:rPr>
              <a:t>Durable and reliable design for extended service life.</a:t>
            </a:r>
            <a:endParaRPr lang="ru-RU" sz="1400" dirty="0">
              <a:solidFill>
                <a:schemeClr val="bg1"/>
              </a:solidFill>
              <a:latin typeface="Bookman Old Style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124B9A9-23DC-4842-90CF-4F690AE287AF}"/>
              </a:ext>
            </a:extLst>
          </p:cNvPr>
          <p:cNvCxnSpPr/>
          <p:nvPr/>
        </p:nvCxnSpPr>
        <p:spPr>
          <a:xfrm>
            <a:off x="658813" y="1694342"/>
            <a:ext cx="132803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F6ED67B-AD9A-4CC2-90D1-29A8E7DD53E3}"/>
              </a:ext>
            </a:extLst>
          </p:cNvPr>
          <p:cNvSpPr txBox="1"/>
          <p:nvPr/>
        </p:nvSpPr>
        <p:spPr>
          <a:xfrm>
            <a:off x="8535543" y="3928281"/>
            <a:ext cx="3164586" cy="1954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Competitors</a:t>
            </a:r>
            <a:endParaRPr lang="ru-RU" sz="16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Ethicon J&amp;J, USA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Aesculap</a:t>
            </a:r>
            <a:r>
              <a:rPr lang="en-GB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Germany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Grena, United Kingdom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Peter Surgical, France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Volkmann, Germany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Week, USA</a:t>
            </a:r>
          </a:p>
        </p:txBody>
      </p:sp>
    </p:spTree>
    <p:extLst>
      <p:ext uri="{BB962C8B-B14F-4D97-AF65-F5344CB8AC3E}">
        <p14:creationId xmlns:p14="http://schemas.microsoft.com/office/powerpoint/2010/main" val="3090735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82626A5-EDF2-41D2-B520-EF91E0143DAB}"/>
              </a:ext>
            </a:extLst>
          </p:cNvPr>
          <p:cNvSpPr/>
          <p:nvPr/>
        </p:nvSpPr>
        <p:spPr>
          <a:xfrm>
            <a:off x="7308268" y="4112817"/>
            <a:ext cx="3883607" cy="1729183"/>
          </a:xfrm>
          <a:prstGeom prst="roundRect">
            <a:avLst>
              <a:gd name="adj" fmla="val 15129"/>
            </a:avLst>
          </a:prstGeom>
          <a:solidFill>
            <a:schemeClr val="bg1">
              <a:lumMod val="85000"/>
              <a:alpha val="11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56F70A-0C4F-423D-B026-43042214B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8209">
            <a:off x="3971989" y="3887917"/>
            <a:ext cx="7218345" cy="13630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DE431A-9E04-4A41-8F4F-AB3294AA3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618029" cy="69103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DE539F-92D7-4FD2-AF4D-8EACEBE559F9}"/>
              </a:ext>
            </a:extLst>
          </p:cNvPr>
          <p:cNvSpPr txBox="1"/>
          <p:nvPr/>
        </p:nvSpPr>
        <p:spPr>
          <a:xfrm>
            <a:off x="520017" y="396853"/>
            <a:ext cx="3647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PRODUCTS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8220-938D-4EDB-99DB-7B6B23804CEF}"/>
              </a:ext>
            </a:extLst>
          </p:cNvPr>
          <p:cNvSpPr txBox="1"/>
          <p:nvPr/>
        </p:nvSpPr>
        <p:spPr>
          <a:xfrm>
            <a:off x="576461" y="1104738"/>
            <a:ext cx="5090914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800" b="1" dirty="0">
                <a:solidFill>
                  <a:schemeClr val="bg1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Suture Delivery Systems</a:t>
            </a:r>
            <a:endParaRPr lang="ru-RU" sz="1100" b="1" dirty="0">
              <a:solidFill>
                <a:schemeClr val="bg1"/>
              </a:solidFill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E15B05-FBFD-4AD2-9834-FABBB1ACDB50}"/>
              </a:ext>
            </a:extLst>
          </p:cNvPr>
          <p:cNvSpPr txBox="1"/>
          <p:nvPr/>
        </p:nvSpPr>
        <p:spPr>
          <a:xfrm>
            <a:off x="576462" y="2002013"/>
            <a:ext cx="5081434" cy="37548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Ready-to-use, sterile, fully-functional kit for hemostasis and ligation of ducts and structures.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Enables the use of suture material in confined access conditions during endoscopic surgery.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Available in multiple configurations to suit surgeon preferences and specific clinical requirements.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Facilitates the transition from open surgical techniques to minimally invasive procedures while maintaining effective hemostasis.</a:t>
            </a:r>
            <a:br>
              <a:rPr lang="ru-RU" sz="14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Bookman Old Style"/>
              </a:rPr>
              <a:t>Market demand in the Russian Federation:</a:t>
            </a:r>
          </a:p>
          <a:p>
            <a:r>
              <a:rPr lang="en-US" sz="1400" dirty="0">
                <a:solidFill>
                  <a:schemeClr val="bg1"/>
                </a:solidFill>
                <a:latin typeface="Bookman Old Style"/>
              </a:rPr>
              <a:t>50 000 kits per year</a:t>
            </a:r>
            <a:endParaRPr lang="ru-RU" sz="1400" dirty="0">
              <a:solidFill>
                <a:schemeClr val="bg1"/>
              </a:solidFill>
              <a:latin typeface="Bookman Old Style"/>
            </a:endParaRPr>
          </a:p>
          <a:p>
            <a:r>
              <a:rPr lang="en-US" sz="1400" dirty="0">
                <a:solidFill>
                  <a:schemeClr val="bg1"/>
                </a:solidFill>
                <a:latin typeface="Bookman Old Style"/>
              </a:rPr>
              <a:t>Market demand in the EAEU: </a:t>
            </a:r>
          </a:p>
          <a:p>
            <a:r>
              <a:rPr lang="en-US" sz="1400" dirty="0">
                <a:solidFill>
                  <a:schemeClr val="bg1"/>
                </a:solidFill>
                <a:latin typeface="Bookman Old Style"/>
              </a:rPr>
              <a:t>20 000 kits per year</a:t>
            </a:r>
            <a:endParaRPr lang="ru-RU" sz="1400" dirty="0">
              <a:solidFill>
                <a:schemeClr val="bg1"/>
              </a:solidFill>
              <a:latin typeface="Bookman Old Style"/>
            </a:endParaRPr>
          </a:p>
          <a:p>
            <a:endParaRPr lang="ru-RU" sz="1400" dirty="0">
              <a:solidFill>
                <a:schemeClr val="bg1"/>
              </a:solidFill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124B9A9-23DC-4842-90CF-4F690AE287AF}"/>
              </a:ext>
            </a:extLst>
          </p:cNvPr>
          <p:cNvCxnSpPr/>
          <p:nvPr/>
        </p:nvCxnSpPr>
        <p:spPr>
          <a:xfrm>
            <a:off x="658813" y="1694342"/>
            <a:ext cx="132803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F6ED67B-AD9A-4CC2-90D1-29A8E7DD53E3}"/>
              </a:ext>
            </a:extLst>
          </p:cNvPr>
          <p:cNvSpPr txBox="1"/>
          <p:nvPr/>
        </p:nvSpPr>
        <p:spPr>
          <a:xfrm>
            <a:off x="7563865" y="4379677"/>
            <a:ext cx="3161613" cy="116378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Competitors</a:t>
            </a:r>
            <a:endParaRPr lang="ru-RU" sz="1600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Ethicon J&amp;J, USA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Karl Storz, Germany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Medtronic (Covidien), USA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DA8F7D-FA83-4D72-B78D-4C80E9096B66}"/>
              </a:ext>
            </a:extLst>
          </p:cNvPr>
          <p:cNvSpPr txBox="1"/>
          <p:nvPr/>
        </p:nvSpPr>
        <p:spPr>
          <a:xfrm>
            <a:off x="8024217" y="862377"/>
            <a:ext cx="380236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Reduces surgical procedure time </a:t>
            </a:r>
            <a:endParaRPr lang="ru-RU" sz="1400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by 20–40 minutes due to a pre-formed sliding suture loop.</a:t>
            </a:r>
            <a:endParaRPr lang="ru-RU" sz="1400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Particularly convenient for use </a:t>
            </a:r>
            <a:endParaRPr lang="ru-RU" sz="1400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in pediatric and emergency surgery.</a:t>
            </a:r>
            <a:endParaRPr lang="ru-RU" sz="1400" dirty="0">
              <a:latin typeface="Bookman Old Style" panose="020506040505050202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9F2999-996E-470A-9AE8-E298C9B0D337}"/>
              </a:ext>
            </a:extLst>
          </p:cNvPr>
          <p:cNvSpPr/>
          <p:nvPr/>
        </p:nvSpPr>
        <p:spPr>
          <a:xfrm>
            <a:off x="7676625" y="862322"/>
            <a:ext cx="168729" cy="1223664"/>
          </a:xfrm>
          <a:prstGeom prst="rect">
            <a:avLst/>
          </a:prstGeom>
          <a:solidFill>
            <a:srgbClr val="E13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DBDFE3F-5B8C-45D8-A17E-B9589DC593B4}"/>
              </a:ext>
            </a:extLst>
          </p:cNvPr>
          <p:cNvSpPr/>
          <p:nvPr/>
        </p:nvSpPr>
        <p:spPr>
          <a:xfrm>
            <a:off x="511838" y="4648200"/>
            <a:ext cx="64623" cy="784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260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A75FC9-14DE-454E-9491-360127DB54B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983" y="365301"/>
            <a:ext cx="6096000" cy="37806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DE431A-9E04-4A41-8F4F-AB3294AA30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82626A5-EDF2-41D2-B520-EF91E0143DAB}"/>
              </a:ext>
            </a:extLst>
          </p:cNvPr>
          <p:cNvSpPr/>
          <p:nvPr/>
        </p:nvSpPr>
        <p:spPr>
          <a:xfrm>
            <a:off x="6952311" y="4511227"/>
            <a:ext cx="3448989" cy="2201333"/>
          </a:xfrm>
          <a:prstGeom prst="roundRect">
            <a:avLst>
              <a:gd name="adj" fmla="val 15129"/>
            </a:avLst>
          </a:prstGeom>
          <a:solidFill>
            <a:schemeClr val="bg1">
              <a:lumMod val="85000"/>
              <a:alpha val="11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DE539F-92D7-4FD2-AF4D-8EACEBE559F9}"/>
              </a:ext>
            </a:extLst>
          </p:cNvPr>
          <p:cNvSpPr txBox="1"/>
          <p:nvPr/>
        </p:nvSpPr>
        <p:spPr>
          <a:xfrm>
            <a:off x="520017" y="396853"/>
            <a:ext cx="3647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E13649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PRODUCTS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8220-938D-4EDB-99DB-7B6B23804CEF}"/>
              </a:ext>
            </a:extLst>
          </p:cNvPr>
          <p:cNvSpPr txBox="1"/>
          <p:nvPr/>
        </p:nvSpPr>
        <p:spPr>
          <a:xfrm>
            <a:off x="576462" y="1104738"/>
            <a:ext cx="5824338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75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Specimen Retrieval Systems</a:t>
            </a:r>
            <a:endParaRPr lang="ru-RU" sz="1750" b="1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E15B05-FBFD-4AD2-9834-FABBB1ACDB50}"/>
              </a:ext>
            </a:extLst>
          </p:cNvPr>
          <p:cNvSpPr txBox="1"/>
          <p:nvPr/>
        </p:nvSpPr>
        <p:spPr>
          <a:xfrm>
            <a:off x="576462" y="1777765"/>
            <a:ext cx="4999521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Used for the extraction of biological specimens, organs, or tissues from a patient's body in endoscopic surgery.</a:t>
            </a:r>
            <a:endParaRPr lang="ru-RU" sz="1400" dirty="0">
              <a:latin typeface="Bookman Old Style" panose="02050604050505020204" pitchFamily="18" charset="0"/>
            </a:endParaRPr>
          </a:p>
          <a:p>
            <a:endParaRPr lang="ru-RU" sz="1400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Widely used in oncology, gynecology, urology, </a:t>
            </a:r>
            <a:endParaRPr lang="ru-RU" sz="1400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and abdominal surgery.</a:t>
            </a:r>
            <a:endParaRPr lang="ru-RU" sz="1400" dirty="0">
              <a:latin typeface="Bookman Old Style" panose="02050604050505020204" pitchFamily="18" charset="0"/>
            </a:endParaRPr>
          </a:p>
          <a:p>
            <a:endParaRPr lang="ru-RU" sz="1400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A range of sizes and various structural features enable the device to be used in a wide range of surgical procedures.</a:t>
            </a:r>
            <a:endParaRPr lang="ru-RU" sz="1400" dirty="0">
              <a:latin typeface="Bookman Old Style" panose="02050604050505020204" pitchFamily="18" charset="0"/>
            </a:endParaRPr>
          </a:p>
          <a:p>
            <a:endParaRPr lang="ru-RU" sz="1400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The manufacturing material ensures maximum strength, significantly reducing the risk of bag rupture and preventing contamination of healthy tissues.</a:t>
            </a:r>
            <a:endParaRPr lang="ru-RU" sz="1400" dirty="0">
              <a:latin typeface="Bookman Old Style" panose="02050604050505020204" pitchFamily="18" charset="0"/>
            </a:endParaRPr>
          </a:p>
          <a:p>
            <a:endParaRPr lang="ru-RU" sz="1400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Market demand in the Russian Federation:</a:t>
            </a:r>
            <a:endParaRPr lang="ru-RU" sz="1400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60,000 kits per year.</a:t>
            </a:r>
            <a:endParaRPr lang="ru-RU" sz="1400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Market demand in the EAEU: </a:t>
            </a:r>
            <a:endParaRPr lang="ru-RU" sz="1400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32,000 kits per year.</a:t>
            </a:r>
            <a:endParaRPr 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  <a:p>
            <a:endParaRPr lang="ru-RU" sz="1400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124B9A9-23DC-4842-90CF-4F690AE287AF}"/>
              </a:ext>
            </a:extLst>
          </p:cNvPr>
          <p:cNvCxnSpPr/>
          <p:nvPr/>
        </p:nvCxnSpPr>
        <p:spPr>
          <a:xfrm>
            <a:off x="658813" y="1629027"/>
            <a:ext cx="1328031" cy="0"/>
          </a:xfrm>
          <a:prstGeom prst="line">
            <a:avLst/>
          </a:prstGeom>
          <a:ln w="19050">
            <a:solidFill>
              <a:srgbClr val="E136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F6ED67B-AD9A-4CC2-90D1-29A8E7DD53E3}"/>
              </a:ext>
            </a:extLst>
          </p:cNvPr>
          <p:cNvSpPr txBox="1"/>
          <p:nvPr/>
        </p:nvSpPr>
        <p:spPr>
          <a:xfrm>
            <a:off x="7124580" y="4796017"/>
            <a:ext cx="3104450" cy="19892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800" b="1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Competitors</a:t>
            </a:r>
            <a:endParaRPr lang="ru-RU" b="1" dirty="0"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Ethicon J&amp;J, USA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Karl Storz, Germany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Medtronic (Covidien), USA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Grena, United Kingdom</a:t>
            </a:r>
          </a:p>
          <a:p>
            <a:pPr marL="28575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Volkmann, Germany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058601A-C128-4DCA-9E37-5E93CD07ADBA}"/>
              </a:ext>
            </a:extLst>
          </p:cNvPr>
          <p:cNvSpPr/>
          <p:nvPr/>
        </p:nvSpPr>
        <p:spPr>
          <a:xfrm>
            <a:off x="554755" y="4853940"/>
            <a:ext cx="45719" cy="777240"/>
          </a:xfrm>
          <a:prstGeom prst="rect">
            <a:avLst/>
          </a:prstGeom>
          <a:solidFill>
            <a:srgbClr val="E13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611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218204-A870-484E-B4C6-14CA2D8D7BEE}"/>
              </a:ext>
            </a:extLst>
          </p:cNvPr>
          <p:cNvSpPr txBox="1"/>
          <p:nvPr/>
        </p:nvSpPr>
        <p:spPr>
          <a:xfrm>
            <a:off x="541363" y="396853"/>
            <a:ext cx="8247795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dirty="0">
                <a:solidFill>
                  <a:srgbClr val="E13649"/>
                </a:solidFill>
                <a:latin typeface="Bookman Old Style"/>
                <a:cs typeface="Times New Roman"/>
              </a:rPr>
              <a:t>THE COMPANY'S </a:t>
            </a:r>
            <a:endParaRPr lang="ru-RU" sz="4000">
              <a:solidFill>
                <a:srgbClr val="E13649"/>
              </a:solidFill>
              <a:latin typeface="Bookman Old Style"/>
              <a:cs typeface="Times New Roman"/>
            </a:endParaRPr>
          </a:p>
          <a:p>
            <a:r>
              <a:rPr lang="en-US" sz="3200">
                <a:solidFill>
                  <a:srgbClr val="E13649"/>
                </a:solidFill>
                <a:latin typeface="Bookman Old Style"/>
                <a:cs typeface="Times New Roman"/>
              </a:rPr>
              <a:t>QUALITY </a:t>
            </a:r>
            <a:r>
              <a:rPr lang="en-US" sz="3200" dirty="0">
                <a:solidFill>
                  <a:srgbClr val="E13649"/>
                </a:solidFill>
                <a:latin typeface="Bookman Old Style"/>
                <a:cs typeface="Times New Roman"/>
              </a:rPr>
              <a:t>MANAGEMENT SYSTEM</a:t>
            </a:r>
            <a:endParaRPr lang="ru-RU" sz="3200">
              <a:solidFill>
                <a:srgbClr val="E13649"/>
              </a:solidFill>
              <a:latin typeface="Bookman Old Style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294B31-7789-4566-BFFE-E0D30F18AA32}"/>
              </a:ext>
            </a:extLst>
          </p:cNvPr>
          <p:cNvSpPr txBox="1"/>
          <p:nvPr/>
        </p:nvSpPr>
        <p:spPr>
          <a:xfrm>
            <a:off x="541363" y="2117145"/>
            <a:ext cx="5604827" cy="25024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latin typeface="Bookman Old Style"/>
                <a:ea typeface="Calibri"/>
                <a:cs typeface="Times New Roman"/>
              </a:rPr>
              <a:t>Certified by accredited centers in accordance with ISO 13485:2016 </a:t>
            </a:r>
            <a:endParaRPr lang="ru-RU" sz="1050" dirty="0">
              <a:latin typeface="Bookman Old Style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latin typeface="Bookman Old Style"/>
                <a:ea typeface="Calibri"/>
                <a:cs typeface="Times New Roman"/>
              </a:rPr>
              <a:t>(GOST R ISO 13485-2017), covering the entire product life cycle.</a:t>
            </a:r>
            <a:endParaRPr lang="ru-RU" sz="1050" dirty="0">
              <a:latin typeface="Bookman Old Style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latin typeface="Bookman Old Style"/>
                <a:ea typeface="Calibri"/>
                <a:cs typeface="Times New Roman"/>
              </a:rPr>
              <a:t>The implemented Quality Management System (QMS) enables us to:</a:t>
            </a:r>
            <a:endParaRPr lang="ru-RU" sz="1050" dirty="0">
              <a:latin typeface="Bookman Old Style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latin typeface="Bookman Old Style"/>
                <a:ea typeface="Calibri"/>
                <a:cs typeface="Times New Roman"/>
              </a:rPr>
              <a:t>Ensure control and transparency at every stage of production;</a:t>
            </a:r>
            <a:endParaRPr lang="ru-RU" sz="1050" dirty="0">
              <a:latin typeface="Bookman Old Style"/>
              <a:ea typeface="Calibri"/>
              <a:cs typeface="Times New Roman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latin typeface="Bookman Old Style"/>
                <a:ea typeface="Calibri"/>
                <a:cs typeface="Times New Roman"/>
              </a:rPr>
              <a:t>Promptly identify potential risks and vulnerabilities;</a:t>
            </a:r>
            <a:endParaRPr lang="ru-RU" sz="1050" dirty="0">
              <a:latin typeface="Bookman Old Style"/>
              <a:ea typeface="Calibri"/>
              <a:cs typeface="Times New Roman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latin typeface="Bookman Old Style"/>
                <a:ea typeface="Calibri"/>
                <a:cs typeface="Times New Roman"/>
              </a:rPr>
              <a:t>Maintain robust post-market surveillance and feedback with product consumers;</a:t>
            </a:r>
            <a:endParaRPr lang="ru-RU" sz="1050" dirty="0">
              <a:latin typeface="Bookman Old Style"/>
              <a:ea typeface="Calibri"/>
              <a:cs typeface="Times New Roman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latin typeface="Bookman Old Style"/>
                <a:ea typeface="Calibri"/>
                <a:cs typeface="Times New Roman"/>
              </a:rPr>
              <a:t>Prevent the use of non-conforming raw materials;</a:t>
            </a:r>
            <a:endParaRPr lang="ru-RU" sz="1050" dirty="0">
              <a:latin typeface="Bookman Old Style"/>
              <a:ea typeface="Calibri"/>
              <a:cs typeface="Times New Roman"/>
            </a:endParaRPr>
          </a:p>
          <a:p>
            <a:pPr marL="171450" indent="-1714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latin typeface="Bookman Old Style"/>
                <a:ea typeface="Calibri"/>
                <a:cs typeface="Times New Roman"/>
              </a:rPr>
              <a:t>Enhance operational efficiency and cost-effectiveness.</a:t>
            </a:r>
            <a:endParaRPr lang="ru-RU" sz="1050" dirty="0">
              <a:latin typeface="Bookman Old Style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latin typeface="Bookman Old Style"/>
                <a:ea typeface="Calibri"/>
                <a:cs typeface="Times New Roman"/>
              </a:rPr>
              <a:t>Our process-oriented approach and clearly defined internal procedures contribute to achieving planned results with maximum precision, optimizing time, </a:t>
            </a:r>
            <a:endParaRPr lang="ru-RU" sz="1050" dirty="0">
              <a:latin typeface="Bookman Old Style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latin typeface="Bookman Old Style"/>
                <a:ea typeface="Calibri"/>
                <a:cs typeface="Times New Roman"/>
              </a:rPr>
              <a:t>and reducing financial expenditure.</a:t>
            </a:r>
            <a:endParaRPr lang="ru-RU" sz="1050" dirty="0">
              <a:latin typeface="Bookman Old Style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050" dirty="0">
                <a:latin typeface="Bookman Old Style"/>
                <a:ea typeface="Calibri"/>
                <a:cs typeface="Times New Roman"/>
              </a:rPr>
              <a:t>The company places significant emphasis on product design and development, focusing on addressing user needs and continuously enhancing product usability.</a:t>
            </a:r>
            <a:endParaRPr lang="ru-RU" sz="105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E7D3E9C-02C7-4334-82BA-32AA837CA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30566" y="0"/>
            <a:ext cx="806143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0C1EBC-501C-4D3D-ACEE-15ACDC5A2529}"/>
              </a:ext>
            </a:extLst>
          </p:cNvPr>
          <p:cNvSpPr txBox="1"/>
          <p:nvPr/>
        </p:nvSpPr>
        <p:spPr>
          <a:xfrm>
            <a:off x="6630839" y="5624636"/>
            <a:ext cx="49956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Bookman Old Style" panose="02050604050505020204" pitchFamily="18" charset="0"/>
              </a:rPr>
              <a:t>All manufactured products undergo comprehensive technical, toxicological, and clinical testing, and are officially registered with </a:t>
            </a:r>
            <a:r>
              <a:rPr lang="en-US" sz="1200" dirty="0" err="1">
                <a:latin typeface="Bookman Old Style" panose="02050604050505020204" pitchFamily="18" charset="0"/>
              </a:rPr>
              <a:t>Roszdravnadzor</a:t>
            </a:r>
            <a:r>
              <a:rPr lang="en-US" sz="1200" dirty="0">
                <a:latin typeface="Bookman Old Style" panose="02050604050505020204" pitchFamily="18" charset="0"/>
              </a:rPr>
              <a:t> (RZN) of the Russian Federation.</a:t>
            </a:r>
            <a:endParaRPr lang="ru-RU" sz="1200" dirty="0">
              <a:latin typeface="Bookman Old Style" panose="02050604050505020204" pitchFamily="18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000EAC6-7203-40C8-8079-5B4F3F9DEF70}"/>
              </a:ext>
            </a:extLst>
          </p:cNvPr>
          <p:cNvGrpSpPr/>
          <p:nvPr/>
        </p:nvGrpSpPr>
        <p:grpSpPr>
          <a:xfrm>
            <a:off x="6477075" y="1927982"/>
            <a:ext cx="5303140" cy="3082591"/>
            <a:chOff x="6582772" y="2937720"/>
            <a:chExt cx="5303140" cy="308259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A87BB98-67CB-483D-B23F-63AB6E024B0D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438" y="2937720"/>
              <a:ext cx="2013466" cy="28277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BBF7FF6-ACAC-41EA-A0C4-B43467A24120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772" y="3156280"/>
              <a:ext cx="2037931" cy="28640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49E9724-62DD-4B5C-B591-F8D4241CFD72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0000" y="3166281"/>
              <a:ext cx="2015912" cy="284038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2532161-D7DE-4204-972C-30856463FB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474" y="396853"/>
            <a:ext cx="2258457" cy="728746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71938BB-5491-4C07-980A-AE9E8E14DAFA}"/>
              </a:ext>
            </a:extLst>
          </p:cNvPr>
          <p:cNvSpPr/>
          <p:nvPr/>
        </p:nvSpPr>
        <p:spPr>
          <a:xfrm>
            <a:off x="6477075" y="5610988"/>
            <a:ext cx="5303140" cy="660244"/>
          </a:xfrm>
          <a:prstGeom prst="rect">
            <a:avLst/>
          </a:prstGeom>
          <a:noFill/>
          <a:ln w="28575">
            <a:solidFill>
              <a:srgbClr val="E13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3692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783</Words>
  <Application>Microsoft Office PowerPoint</Application>
  <PresentationFormat>Широкоэкранный</PresentationFormat>
  <Paragraphs>133</Paragraphs>
  <Slides>10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Bookman Old Style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мили</cp:lastModifiedBy>
  <cp:revision>138</cp:revision>
  <dcterms:created xsi:type="dcterms:W3CDTF">2024-04-17T19:53:12Z</dcterms:created>
  <dcterms:modified xsi:type="dcterms:W3CDTF">2026-03-30T10:33:20Z</dcterms:modified>
</cp:coreProperties>
</file>