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Outfit Extra Bold"/>
      <p:regular r:id="rId17"/>
    </p:embeddedFont>
    <p:embeddedFont>
      <p:font typeface="Arimo"/>
      <p:regular r:id="rId18"/>
    </p:embeddedFont>
    <p:embeddedFont>
      <p:font typeface="Arimo"/>
      <p:regular r:id="rId19"/>
    </p:embeddedFont>
    <p:embeddedFont>
      <p:font typeface="Arimo"/>
      <p:regular r:id="rId20"/>
    </p:embeddedFont>
    <p:embeddedFont>
      <p:font typeface="Arimo"/>
      <p:regular r:id="rId2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a.f.musin@gmail.com" TargetMode="External"/><Relationship Id="rId1" Type="http://schemas.openxmlformats.org/officeDocument/2006/relationships/image" Target="../media/image-10-1.png"/><Relationship Id="rId3" Type="http://schemas.openxmlformats.org/officeDocument/2006/relationships/image" Target="../media/image-10-2.png"/><Relationship Id="rId4" Type="http://schemas.openxmlformats.org/officeDocument/2006/relationships/slideLayout" Target="../slideLayouts/slideLayout11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6.png"/><Relationship Id="rId7" Type="http://schemas.openxmlformats.org/officeDocument/2006/relationships/image" Target="../media/image-2-7.svg"/><Relationship Id="rId8" Type="http://schemas.openxmlformats.org/officeDocument/2006/relationships/image" Target="../media/image-2-8.png"/><Relationship Id="rId9" Type="http://schemas.openxmlformats.org/officeDocument/2006/relationships/image" Target="../media/image-2-9.svg"/><Relationship Id="rId10" Type="http://schemas.openxmlformats.org/officeDocument/2006/relationships/slideLayout" Target="../slideLayouts/slideLayout3.xml"/><Relationship Id="rId11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image" Target="../media/image-3-6.png"/><Relationship Id="rId7" Type="http://schemas.openxmlformats.org/officeDocument/2006/relationships/image" Target="../media/image-3-7.svg"/><Relationship Id="rId8" Type="http://schemas.openxmlformats.org/officeDocument/2006/relationships/image" Target="../media/image-3-8.png"/><Relationship Id="rId9" Type="http://schemas.openxmlformats.org/officeDocument/2006/relationships/image" Target="../media/image-3-9.svg"/><Relationship Id="rId10" Type="http://schemas.openxmlformats.org/officeDocument/2006/relationships/slideLayout" Target="../slideLayouts/slideLayout4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4.png"/><Relationship Id="rId5" Type="http://schemas.openxmlformats.org/officeDocument/2006/relationships/image" Target="../media/image-4-5.svg"/><Relationship Id="rId6" Type="http://schemas.openxmlformats.org/officeDocument/2006/relationships/image" Target="../media/image-4-6.png"/><Relationship Id="rId7" Type="http://schemas.openxmlformats.org/officeDocument/2006/relationships/image" Target="../media/image-4-7.svg"/><Relationship Id="rId8" Type="http://schemas.openxmlformats.org/officeDocument/2006/relationships/slideLayout" Target="../slideLayouts/slideLayout5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6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slideLayout" Target="../slideLayouts/slideLayout9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image" Target="../media/image-9-7.png"/><Relationship Id="rId8" Type="http://schemas.openxmlformats.org/officeDocument/2006/relationships/image" Target="../media/image-9-8.svg"/><Relationship Id="rId9" Type="http://schemas.openxmlformats.org/officeDocument/2006/relationships/image" Target="../media/image-9-9.png"/><Relationship Id="rId10" Type="http://schemas.openxmlformats.org/officeDocument/2006/relationships/image" Target="../media/image-9-10.svg"/><Relationship Id="rId11" Type="http://schemas.openxmlformats.org/officeDocument/2006/relationships/image" Target="../media/image-9-11.png"/><Relationship Id="rId12" Type="http://schemas.openxmlformats.org/officeDocument/2006/relationships/image" Target="../media/image-9-12.svg"/><Relationship Id="rId13" Type="http://schemas.openxmlformats.org/officeDocument/2006/relationships/image" Target="../media/image-9-13.png"/><Relationship Id="rId14" Type="http://schemas.openxmlformats.org/officeDocument/2006/relationships/image" Target="../media/image-9-14.svg"/><Relationship Id="rId15" Type="http://schemas.openxmlformats.org/officeDocument/2006/relationships/image" Target="../media/image-9-15.png"/><Relationship Id="rId16" Type="http://schemas.openxmlformats.org/officeDocument/2006/relationships/image" Target="../media/image-9-16.svg"/><Relationship Id="rId17" Type="http://schemas.openxmlformats.org/officeDocument/2006/relationships/image" Target="../media/image-9-17.png"/><Relationship Id="rId18" Type="http://schemas.openxmlformats.org/officeDocument/2006/relationships/image" Target="../media/image-9-18.svg"/><Relationship Id="rId19" Type="http://schemas.openxmlformats.org/officeDocument/2006/relationships/image" Target="../media/image-9-19.png"/><Relationship Id="rId20" Type="http://schemas.openxmlformats.org/officeDocument/2006/relationships/image" Target="../media/image-9-20.svg"/><Relationship Id="rId21" Type="http://schemas.openxmlformats.org/officeDocument/2006/relationships/image" Target="../media/image-9-21.png"/><Relationship Id="rId22" Type="http://schemas.openxmlformats.org/officeDocument/2006/relationships/image" Target="../media/image-9-22.svg"/><Relationship Id="rId23" Type="http://schemas.openxmlformats.org/officeDocument/2006/relationships/slideLayout" Target="../slideLayouts/slideLayout10.xml"/><Relationship Id="rId2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8334" y="753145"/>
            <a:ext cx="33297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LLC "Bulgar"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1190253"/>
            <a:ext cx="4722763" cy="6201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Export of food ingredients and bakery products</a:t>
            </a:r>
            <a:endParaRPr lang="en-US" sz="1950" dirty="0"/>
          </a:p>
        </p:txBody>
      </p:sp>
      <p:sp>
        <p:nvSpPr>
          <p:cNvPr id="5" name="Shape 2"/>
          <p:cNvSpPr/>
          <p:nvPr/>
        </p:nvSpPr>
        <p:spPr>
          <a:xfrm>
            <a:off x="496119" y="1996455"/>
            <a:ext cx="4722763" cy="1438870"/>
          </a:xfrm>
          <a:prstGeom prst="roundRect">
            <a:avLst>
              <a:gd name="adj" fmla="val 3621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00881" y="2001217"/>
            <a:ext cx="4713238" cy="714673"/>
          </a:xfrm>
          <a:prstGeom prst="roundRect">
            <a:avLst>
              <a:gd name="adj" fmla="val 7290"/>
            </a:avLst>
          </a:prstGeom>
          <a:solidFill>
            <a:srgbClr val="E9E6FA"/>
          </a:solidFill>
          <a:ln/>
        </p:spPr>
      </p:sp>
      <p:sp>
        <p:nvSpPr>
          <p:cNvPr id="7" name="Text 4"/>
          <p:cNvSpPr/>
          <p:nvPr/>
        </p:nvSpPr>
        <p:spPr>
          <a:xfrm>
            <a:off x="624855" y="2125191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Dry bread kvass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4855" y="2393454"/>
            <a:ext cx="49224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Traditional product made from rye-wheat bread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500881" y="2715890"/>
            <a:ext cx="4713238" cy="714673"/>
          </a:xfrm>
          <a:prstGeom prst="rect">
            <a:avLst/>
          </a:prstGeom>
          <a:solidFill>
            <a:srgbClr val="E9E6FA"/>
          </a:solidFill>
          <a:ln/>
        </p:spPr>
      </p:sp>
      <p:sp>
        <p:nvSpPr>
          <p:cNvPr id="10" name="Shape 7"/>
          <p:cNvSpPr/>
          <p:nvPr/>
        </p:nvSpPr>
        <p:spPr>
          <a:xfrm>
            <a:off x="500881" y="2715890"/>
            <a:ext cx="4713238" cy="14288"/>
          </a:xfrm>
          <a:prstGeom prst="roundRect">
            <a:avLst>
              <a:gd name="adj" fmla="val 364638"/>
            </a:avLst>
          </a:prstGeom>
          <a:solidFill>
            <a:srgbClr val="BDB8DF"/>
          </a:solidFill>
          <a:ln/>
        </p:spPr>
      </p:sp>
      <p:sp>
        <p:nvSpPr>
          <p:cNvPr id="11" name="Text 8"/>
          <p:cNvSpPr/>
          <p:nvPr/>
        </p:nvSpPr>
        <p:spPr>
          <a:xfrm>
            <a:off x="624855" y="2839864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Bread crumbs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4855" y="3108127"/>
            <a:ext cx="49224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Made from fresh first-grade wheat bread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267519" y="3574852"/>
            <a:ext cx="49513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📍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Republic of Tatarstan, Russia  |  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🚛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Manufacturer and exporter of food products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682154" y="4052367"/>
            <a:ext cx="499392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Natural bread raw materials for the food industry and distribution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496119" y="3912840"/>
            <a:ext cx="14288" cy="477515"/>
          </a:xfrm>
          <a:prstGeom prst="rect">
            <a:avLst/>
          </a:prstGeom>
          <a:solidFill>
            <a:srgbClr val="5E4CE6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52665" y="324148"/>
            <a:ext cx="3038996" cy="351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Contact Information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4933727" y="716161"/>
            <a:ext cx="2476872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LLC "Bulgar"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3797647" y="1149921"/>
            <a:ext cx="2432670" cy="3669357"/>
          </a:xfrm>
          <a:prstGeom prst="roundRect">
            <a:avLst>
              <a:gd name="adj" fmla="val 3327"/>
            </a:avLst>
          </a:prstGeom>
          <a:solidFill>
            <a:srgbClr val="5E4CE6">
              <a:alpha val="9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3910012" y="1251793"/>
            <a:ext cx="1862361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Sales Manager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910012" y="1529283"/>
            <a:ext cx="266514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👤</a:t>
            </a:r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pPr algn="l" indent="0" marL="0">
              <a:lnSpc>
                <a:spcPct val="127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Musin Artyom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3910012" y="1792412"/>
            <a:ext cx="266514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📞</a:t>
            </a:r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pPr algn="l" indent="0" marL="0">
              <a:lnSpc>
                <a:spcPct val="127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+7 (963) 030-03-30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3910012" y="2055540"/>
            <a:ext cx="266514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📧</a:t>
            </a:r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pPr algn="l" indent="0" marL="0">
              <a:lnSpc>
                <a:spcPct val="127000"/>
              </a:lnSpc>
              <a:buNone/>
            </a:pPr>
            <a:r>
              <a:rPr lang="en-US" sz="850" b="1" u="sng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a.f.musin@gmail.com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910012" y="2318668"/>
            <a:ext cx="266514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📍</a:t>
            </a:r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Republic of Tatarstan, Russia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6428408" y="1251793"/>
            <a:ext cx="2715592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Open to International Cooperation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6428408" y="1529283"/>
            <a:ext cx="227074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We are ready to consider any partnership format — from one-time shipments to long-term contracts. Contact us to discuss the terms and receive a commercial offer.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6428408" y="2329681"/>
            <a:ext cx="2270745" cy="792138"/>
          </a:xfrm>
          <a:prstGeom prst="roundRect">
            <a:avLst>
              <a:gd name="adj" fmla="val 5960"/>
            </a:avLst>
          </a:prstGeom>
          <a:solidFill>
            <a:srgbClr val="B6D6FC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773" y="2495550"/>
            <a:ext cx="140494" cy="112365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6793632" y="2459608"/>
            <a:ext cx="1793156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To receive a price list and product samples — write or call our manager.</a:t>
            </a:r>
            <a:endParaRPr lang="en-US" sz="850" dirty="0"/>
          </a:p>
        </p:txBody>
      </p:sp>
      <p:sp>
        <p:nvSpPr>
          <p:cNvPr id="16" name="Shape 12"/>
          <p:cNvSpPr/>
          <p:nvPr/>
        </p:nvSpPr>
        <p:spPr>
          <a:xfrm>
            <a:off x="6428408" y="3236416"/>
            <a:ext cx="2270745" cy="683196"/>
          </a:xfrm>
          <a:prstGeom prst="roundRect">
            <a:avLst>
              <a:gd name="adj" fmla="val 6911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6545535" y="3353544"/>
            <a:ext cx="1862361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Dry Bread Kvass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6545535" y="3631034"/>
            <a:ext cx="249369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1 157,53 USD / t</a:t>
            </a:r>
            <a:endParaRPr lang="en-US" sz="850" dirty="0"/>
          </a:p>
        </p:txBody>
      </p:sp>
      <p:sp>
        <p:nvSpPr>
          <p:cNvPr id="19" name="Shape 15"/>
          <p:cNvSpPr/>
          <p:nvPr/>
        </p:nvSpPr>
        <p:spPr>
          <a:xfrm>
            <a:off x="6428408" y="4021485"/>
            <a:ext cx="2270745" cy="683196"/>
          </a:xfrm>
          <a:prstGeom prst="roundRect">
            <a:avLst>
              <a:gd name="adj" fmla="val 6911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545535" y="4138612"/>
            <a:ext cx="1862361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Bread Crumbs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6545535" y="4416103"/>
            <a:ext cx="249369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1 157,53 USD / t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90538"/>
            <a:ext cx="35583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About LLC "Bulgar"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1064121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LLC "Bulgar" is a Russian manufacturer of food ingredients based on bread raw materials. The company specializes in producing dry bread kvass, bread crumbs, and supplying products for the food industry and distributors.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3835822" y="1799034"/>
            <a:ext cx="2388691" cy="2853928"/>
          </a:xfrm>
          <a:prstGeom prst="roundRect">
            <a:avLst>
              <a:gd name="adj" fmla="val 3739"/>
            </a:avLst>
          </a:prstGeom>
          <a:solidFill>
            <a:srgbClr val="5E4CE6">
              <a:alpha val="9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3959796" y="1923008"/>
            <a:ext cx="209237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Production Experience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3959796" y="2240831"/>
            <a:ext cx="2140744" cy="440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Dry bread kvass — since 2018</a:t>
            </a:r>
            <a:endParaRPr lang="en-US" sz="9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Bread crumbs — since 2020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3959796" y="2805113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Geography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959796" y="3122935"/>
            <a:ext cx="25979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📍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Republic of Tatarstan, Russia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442546" y="1923008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Our Principles</a:t>
            </a:r>
            <a:endParaRPr lang="en-US" sz="12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89055" y="2262485"/>
            <a:ext cx="186035" cy="18603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845573" y="2256383"/>
            <a:ext cx="22642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Natural raw materials</a:t>
            </a:r>
            <a:endParaRPr lang="en-US" sz="9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89055" y="2888754"/>
            <a:ext cx="186035" cy="18603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845573" y="2882652"/>
            <a:ext cx="22642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Consistent quality</a:t>
            </a:r>
            <a:endParaRPr lang="en-US" sz="9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89055" y="3515023"/>
            <a:ext cx="186035" cy="18603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845573" y="3508921"/>
            <a:ext cx="22642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Long-term partnership</a:t>
            </a:r>
            <a:endParaRPr lang="en-US" sz="95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89055" y="4141291"/>
            <a:ext cx="186035" cy="186035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845573" y="4135189"/>
            <a:ext cx="22642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Export orientation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8654" y="288578"/>
            <a:ext cx="3073747" cy="327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Dry Bread Kvass</a:t>
            </a:r>
            <a:endParaRPr lang="en-US" sz="2050" dirty="0"/>
          </a:p>
        </p:txBody>
      </p:sp>
      <p:sp>
        <p:nvSpPr>
          <p:cNvPr id="4" name="Text 1"/>
          <p:cNvSpPr/>
          <p:nvPr/>
        </p:nvSpPr>
        <p:spPr>
          <a:xfrm>
            <a:off x="418654" y="748085"/>
            <a:ext cx="5334893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Traditional dry bread kvass is produced from fresh rye-wheat bread with the addition of aromatic rye malt.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418654" y="1090092"/>
            <a:ext cx="1765474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Applications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418654" y="1352922"/>
            <a:ext cx="2311226" cy="784473"/>
          </a:xfrm>
          <a:prstGeom prst="roundRect">
            <a:avLst>
              <a:gd name="adj" fmla="val 560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28042" y="1462311"/>
            <a:ext cx="313953" cy="313953"/>
          </a:xfrm>
          <a:prstGeom prst="roundRect">
            <a:avLst>
              <a:gd name="adj" fmla="val 18201541"/>
            </a:avLst>
          </a:prstGeom>
          <a:solidFill>
            <a:srgbClr val="5E4CE6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363" y="1548631"/>
            <a:ext cx="141238" cy="14123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28042" y="1864519"/>
            <a:ext cx="1765474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Beverages</a:t>
            </a:r>
            <a:endParaRPr lang="en-US" sz="1000" dirty="0"/>
          </a:p>
        </p:txBody>
      </p:sp>
      <p:sp>
        <p:nvSpPr>
          <p:cNvPr id="10" name="Shape 6"/>
          <p:cNvSpPr/>
          <p:nvPr/>
        </p:nvSpPr>
        <p:spPr>
          <a:xfrm>
            <a:off x="418654" y="2225650"/>
            <a:ext cx="2311226" cy="784473"/>
          </a:xfrm>
          <a:prstGeom prst="roundRect">
            <a:avLst>
              <a:gd name="adj" fmla="val 560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528042" y="2335039"/>
            <a:ext cx="313953" cy="313953"/>
          </a:xfrm>
          <a:prstGeom prst="roundRect">
            <a:avLst>
              <a:gd name="adj" fmla="val 18201541"/>
            </a:avLst>
          </a:prstGeom>
          <a:solidFill>
            <a:srgbClr val="5E4CE6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4363" y="2421359"/>
            <a:ext cx="141238" cy="1412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28042" y="2737247"/>
            <a:ext cx="1765474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Food Industry</a:t>
            </a:r>
            <a:endParaRPr lang="en-US" sz="1000" dirty="0"/>
          </a:p>
        </p:txBody>
      </p:sp>
      <p:sp>
        <p:nvSpPr>
          <p:cNvPr id="14" name="Shape 9"/>
          <p:cNvSpPr/>
          <p:nvPr/>
        </p:nvSpPr>
        <p:spPr>
          <a:xfrm>
            <a:off x="418654" y="3098378"/>
            <a:ext cx="2311226" cy="784473"/>
          </a:xfrm>
          <a:prstGeom prst="roundRect">
            <a:avLst>
              <a:gd name="adj" fmla="val 560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528042" y="3207767"/>
            <a:ext cx="313953" cy="313953"/>
          </a:xfrm>
          <a:prstGeom prst="roundRect">
            <a:avLst>
              <a:gd name="adj" fmla="val 18201541"/>
            </a:avLst>
          </a:prstGeom>
          <a:solidFill>
            <a:srgbClr val="5E4CE6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4363" y="3294087"/>
            <a:ext cx="141238" cy="14123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28042" y="3609975"/>
            <a:ext cx="1765474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HoReCa</a:t>
            </a:r>
            <a:endParaRPr lang="en-US" sz="1000" dirty="0"/>
          </a:p>
        </p:txBody>
      </p:sp>
      <p:sp>
        <p:nvSpPr>
          <p:cNvPr id="18" name="Shape 12"/>
          <p:cNvSpPr/>
          <p:nvPr/>
        </p:nvSpPr>
        <p:spPr>
          <a:xfrm>
            <a:off x="418654" y="3971106"/>
            <a:ext cx="2311226" cy="784473"/>
          </a:xfrm>
          <a:prstGeom prst="roundRect">
            <a:avLst>
              <a:gd name="adj" fmla="val 560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9" name="Shape 13"/>
          <p:cNvSpPr/>
          <p:nvPr/>
        </p:nvSpPr>
        <p:spPr>
          <a:xfrm>
            <a:off x="528042" y="4080495"/>
            <a:ext cx="313953" cy="313953"/>
          </a:xfrm>
          <a:prstGeom prst="roundRect">
            <a:avLst>
              <a:gd name="adj" fmla="val 18201541"/>
            </a:avLst>
          </a:prstGeom>
          <a:solidFill>
            <a:srgbClr val="5E4CE6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4363" y="4166815"/>
            <a:ext cx="141238" cy="14123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28042" y="4482703"/>
            <a:ext cx="1765474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Fermentation</a:t>
            </a:r>
            <a:endParaRPr lang="en-US" sz="1000" dirty="0"/>
          </a:p>
        </p:txBody>
      </p:sp>
      <p:sp>
        <p:nvSpPr>
          <p:cNvPr id="22" name="Shape 15"/>
          <p:cNvSpPr/>
          <p:nvPr/>
        </p:nvSpPr>
        <p:spPr>
          <a:xfrm>
            <a:off x="2914576" y="1001837"/>
            <a:ext cx="2461840" cy="3853086"/>
          </a:xfrm>
          <a:prstGeom prst="roundRect">
            <a:avLst>
              <a:gd name="adj" fmla="val 3061"/>
            </a:avLst>
          </a:prstGeom>
          <a:solidFill>
            <a:srgbClr val="5E4CE6">
              <a:alpha val="95000"/>
            </a:srgbClr>
          </a:solidFill>
          <a:ln/>
        </p:spPr>
      </p:sp>
      <p:sp>
        <p:nvSpPr>
          <p:cNvPr id="23" name="Text 16"/>
          <p:cNvSpPr/>
          <p:nvPr/>
        </p:nvSpPr>
        <p:spPr>
          <a:xfrm>
            <a:off x="3019202" y="1090092"/>
            <a:ext cx="1765474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Specifications</a:t>
            </a:r>
            <a:endParaRPr lang="en-US" sz="1000" dirty="0"/>
          </a:p>
        </p:txBody>
      </p:sp>
      <p:sp>
        <p:nvSpPr>
          <p:cNvPr id="24" name="Text 17"/>
          <p:cNvSpPr/>
          <p:nvPr/>
        </p:nvSpPr>
        <p:spPr>
          <a:xfrm>
            <a:off x="3019202" y="1341834"/>
            <a:ext cx="2709788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📦</a:t>
            </a:r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Three-layer paper bags of 25 kg</a:t>
            </a:r>
            <a:endParaRPr lang="en-US" sz="800" dirty="0"/>
          </a:p>
        </p:txBody>
      </p:sp>
      <p:sp>
        <p:nvSpPr>
          <p:cNvPr id="25" name="Text 18"/>
          <p:cNvSpPr/>
          <p:nvPr/>
        </p:nvSpPr>
        <p:spPr>
          <a:xfrm>
            <a:off x="3019202" y="1575718"/>
            <a:ext cx="2709788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⏱</a:t>
            </a:r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Shelf life: </a:t>
            </a:r>
            <a:pPr algn="l" indent="0" marL="0">
              <a:lnSpc>
                <a:spcPct val="123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12 months</a:t>
            </a:r>
            <a:endParaRPr lang="en-US" sz="800" dirty="0"/>
          </a:p>
        </p:txBody>
      </p:sp>
      <p:sp>
        <p:nvSpPr>
          <p:cNvPr id="26" name="Text 19"/>
          <p:cNvSpPr/>
          <p:nvPr/>
        </p:nvSpPr>
        <p:spPr>
          <a:xfrm>
            <a:off x="3019202" y="1809601"/>
            <a:ext cx="2709788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💰</a:t>
            </a:r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Export price: </a:t>
            </a:r>
            <a:pPr algn="l" indent="0" marL="0">
              <a:lnSpc>
                <a:spcPct val="123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1 157,53 USD / ton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1871" y="404068"/>
            <a:ext cx="3219152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Bread Crumbs</a:t>
            </a:r>
            <a:endParaRPr lang="en-US" sz="2150" dirty="0"/>
          </a:p>
        </p:txBody>
      </p:sp>
      <p:sp>
        <p:nvSpPr>
          <p:cNvPr id="4" name="Text 1"/>
          <p:cNvSpPr/>
          <p:nvPr/>
        </p:nvSpPr>
        <p:spPr>
          <a:xfrm>
            <a:off x="441871" y="896913"/>
            <a:ext cx="4831259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Bread crumbs are made from fresh first-grade wheat bread — an ideal ingredient for a wide range of food production applications.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441871" y="1440210"/>
            <a:ext cx="1838176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Areas of Application</a:t>
            </a:r>
            <a:endParaRPr lang="en-US" sz="10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1871" y="1723504"/>
            <a:ext cx="276151" cy="27615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41871" y="2122587"/>
            <a:ext cx="1838176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Meat Industry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441871" y="2393603"/>
            <a:ext cx="2738065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Semi-finished products and ready-made items</a:t>
            </a:r>
            <a:endParaRPr lang="en-US" sz="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1871" y="2757488"/>
            <a:ext cx="276151" cy="27615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41871" y="3156570"/>
            <a:ext cx="2177876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Fast Food and Restaurants</a:t>
            </a:r>
            <a:endParaRPr lang="en-US" sz="1050" dirty="0"/>
          </a:p>
        </p:txBody>
      </p:sp>
      <p:sp>
        <p:nvSpPr>
          <p:cNvPr id="11" name="Text 6"/>
          <p:cNvSpPr/>
          <p:nvPr/>
        </p:nvSpPr>
        <p:spPr>
          <a:xfrm>
            <a:off x="441871" y="3427586"/>
            <a:ext cx="2738065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Restaurant sector and fast-food chains</a:t>
            </a:r>
            <a:endParaRPr lang="en-US" sz="8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1871" y="3791471"/>
            <a:ext cx="276151" cy="276151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41871" y="4190554"/>
            <a:ext cx="1838176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Frozen Foods</a:t>
            </a:r>
            <a:endParaRPr lang="en-US" sz="1050" dirty="0"/>
          </a:p>
        </p:txBody>
      </p:sp>
      <p:sp>
        <p:nvSpPr>
          <p:cNvPr id="14" name="Text 8"/>
          <p:cNvSpPr/>
          <p:nvPr/>
        </p:nvSpPr>
        <p:spPr>
          <a:xfrm>
            <a:off x="441871" y="4461570"/>
            <a:ext cx="2738065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Production of frozen semi-finished products</a:t>
            </a:r>
            <a:endParaRPr lang="en-US" sz="850" dirty="0"/>
          </a:p>
        </p:txBody>
      </p:sp>
      <p:sp>
        <p:nvSpPr>
          <p:cNvPr id="15" name="Shape 9"/>
          <p:cNvSpPr/>
          <p:nvPr/>
        </p:nvSpPr>
        <p:spPr>
          <a:xfrm>
            <a:off x="2917478" y="1341834"/>
            <a:ext cx="2439963" cy="3397523"/>
          </a:xfrm>
          <a:prstGeom prst="roundRect">
            <a:avLst>
              <a:gd name="adj" fmla="val 3260"/>
            </a:avLst>
          </a:prstGeom>
          <a:solidFill>
            <a:srgbClr val="5E4CE6">
              <a:alpha val="95000"/>
            </a:srgbClr>
          </a:solidFill>
          <a:ln/>
        </p:spPr>
      </p:sp>
      <p:sp>
        <p:nvSpPr>
          <p:cNvPr id="16" name="Text 10"/>
          <p:cNvSpPr/>
          <p:nvPr/>
        </p:nvSpPr>
        <p:spPr>
          <a:xfrm>
            <a:off x="3027908" y="1440210"/>
            <a:ext cx="1838176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Specifications</a:t>
            </a:r>
            <a:endParaRPr lang="en-US" sz="1050" dirty="0"/>
          </a:p>
        </p:txBody>
      </p:sp>
      <p:sp>
        <p:nvSpPr>
          <p:cNvPr id="17" name="Text 11"/>
          <p:cNvSpPr/>
          <p:nvPr/>
        </p:nvSpPr>
        <p:spPr>
          <a:xfrm>
            <a:off x="3027908" y="1711226"/>
            <a:ext cx="2676302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📦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Three-layer paper bags, 25 kg</a:t>
            </a:r>
            <a:endParaRPr lang="en-US" sz="850" dirty="0"/>
          </a:p>
        </p:txBody>
      </p:sp>
      <p:sp>
        <p:nvSpPr>
          <p:cNvPr id="18" name="Text 12"/>
          <p:cNvSpPr/>
          <p:nvPr/>
        </p:nvSpPr>
        <p:spPr>
          <a:xfrm>
            <a:off x="3027908" y="1966913"/>
            <a:ext cx="2676302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⏱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Shelf life: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6 months</a:t>
            </a:r>
            <a:endParaRPr lang="en-US" sz="850" dirty="0"/>
          </a:p>
        </p:txBody>
      </p:sp>
      <p:sp>
        <p:nvSpPr>
          <p:cNvPr id="19" name="Text 13"/>
          <p:cNvSpPr/>
          <p:nvPr/>
        </p:nvSpPr>
        <p:spPr>
          <a:xfrm>
            <a:off x="3027908" y="2222599"/>
            <a:ext cx="2676302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💰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Export price: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1 157,53 USD / ton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17379" y="377651"/>
            <a:ext cx="3745185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Production and Quality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17379" y="1059582"/>
            <a:ext cx="2128689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Production Advantages</a:t>
            </a: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3917379" y="1385515"/>
            <a:ext cx="2220218" cy="466502"/>
          </a:xfrm>
          <a:prstGeom prst="roundRect">
            <a:avLst>
              <a:gd name="adj" fmla="val 14701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903092" y="1385515"/>
            <a:ext cx="57150" cy="466502"/>
          </a:xfrm>
          <a:prstGeom prst="roundRect">
            <a:avLst>
              <a:gd name="adj" fmla="val 89738"/>
            </a:avLst>
          </a:prstGeom>
          <a:solidFill>
            <a:srgbClr val="5E4CE6"/>
          </a:solidFill>
          <a:ln/>
        </p:spPr>
      </p:sp>
      <p:sp>
        <p:nvSpPr>
          <p:cNvPr id="7" name="Text 4"/>
          <p:cNvSpPr/>
          <p:nvPr/>
        </p:nvSpPr>
        <p:spPr>
          <a:xfrm>
            <a:off x="4096569" y="1521842"/>
            <a:ext cx="236190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In-house food production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3917379" y="1972196"/>
            <a:ext cx="2220218" cy="466502"/>
          </a:xfrm>
          <a:prstGeom prst="roundRect">
            <a:avLst>
              <a:gd name="adj" fmla="val 14701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903092" y="1972196"/>
            <a:ext cx="57150" cy="466502"/>
          </a:xfrm>
          <a:prstGeom prst="roundRect">
            <a:avLst>
              <a:gd name="adj" fmla="val 89738"/>
            </a:avLst>
          </a:prstGeom>
          <a:solidFill>
            <a:srgbClr val="5E4CE6"/>
          </a:solidFill>
          <a:ln/>
        </p:spPr>
      </p:sp>
      <p:sp>
        <p:nvSpPr>
          <p:cNvPr id="10" name="Text 7"/>
          <p:cNvSpPr/>
          <p:nvPr/>
        </p:nvSpPr>
        <p:spPr>
          <a:xfrm>
            <a:off x="4096569" y="2108522"/>
            <a:ext cx="236190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Raw material quality control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917379" y="2558876"/>
            <a:ext cx="2220218" cy="466502"/>
          </a:xfrm>
          <a:prstGeom prst="roundRect">
            <a:avLst>
              <a:gd name="adj" fmla="val 14701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903092" y="2558876"/>
            <a:ext cx="57150" cy="466502"/>
          </a:xfrm>
          <a:prstGeom prst="roundRect">
            <a:avLst>
              <a:gd name="adj" fmla="val 89738"/>
            </a:avLst>
          </a:prstGeom>
          <a:solidFill>
            <a:srgbClr val="5E4CE6"/>
          </a:solidFill>
          <a:ln/>
        </p:spPr>
      </p:sp>
      <p:sp>
        <p:nvSpPr>
          <p:cNvPr id="13" name="Text 10"/>
          <p:cNvSpPr/>
          <p:nvPr/>
        </p:nvSpPr>
        <p:spPr>
          <a:xfrm>
            <a:off x="4096569" y="2695203"/>
            <a:ext cx="236190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Recipe consistency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3917379" y="3145557"/>
            <a:ext cx="2220218" cy="466502"/>
          </a:xfrm>
          <a:prstGeom prst="roundRect">
            <a:avLst>
              <a:gd name="adj" fmla="val 14701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903092" y="3145557"/>
            <a:ext cx="57150" cy="466502"/>
          </a:xfrm>
          <a:prstGeom prst="roundRect">
            <a:avLst>
              <a:gd name="adj" fmla="val 89738"/>
            </a:avLst>
          </a:prstGeom>
          <a:solidFill>
            <a:srgbClr val="5E4CE6"/>
          </a:solidFill>
          <a:ln/>
        </p:spPr>
      </p:sp>
      <p:sp>
        <p:nvSpPr>
          <p:cNvPr id="16" name="Text 13"/>
          <p:cNvSpPr/>
          <p:nvPr/>
        </p:nvSpPr>
        <p:spPr>
          <a:xfrm>
            <a:off x="4096569" y="3281883"/>
            <a:ext cx="236190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Warehouse near production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3917379" y="3747269"/>
            <a:ext cx="19835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Quality Control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3917379" y="4058171"/>
            <a:ext cx="2220218" cy="6656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Use of fresh bread raw material</a:t>
            </a:r>
            <a:endParaRPr lang="en-US" sz="950" dirty="0"/>
          </a:p>
          <a:p>
            <a:pPr algn="l" marL="342900" indent="-34290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Compliance with storage standards</a:t>
            </a:r>
            <a:endParaRPr lang="en-US" sz="950" dirty="0"/>
          </a:p>
          <a:p>
            <a:pPr algn="l" marL="342900" indent="-34290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Stable production batches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6440165" y="1059582"/>
            <a:ext cx="19835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Product Certification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6440165" y="1385515"/>
            <a:ext cx="2220218" cy="1289075"/>
          </a:xfrm>
          <a:prstGeom prst="roundRect">
            <a:avLst>
              <a:gd name="adj" fmla="val 3978"/>
            </a:avLst>
          </a:prstGeom>
          <a:solidFill>
            <a:srgbClr val="B6FCB8"/>
          </a:solidFill>
          <a:ln/>
        </p:spPr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204" y="1569393"/>
            <a:ext cx="152623" cy="122039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6836866" y="1536204"/>
            <a:ext cx="1701478" cy="9692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Breadcrumbs</a:t>
            </a:r>
            <a:endParaRPr lang="en-US" sz="950" dirty="0"/>
          </a:p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EAEU Declaration of Conformity</a:t>
            </a:r>
            <a:endParaRPr lang="en-US" sz="950" dirty="0"/>
          </a:p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N RU Д-RU.РА01.В.24156/22</a:t>
            </a:r>
            <a:endParaRPr lang="en-US" sz="950" dirty="0"/>
          </a:p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Valid until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19.01.2027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6440165" y="2809801"/>
            <a:ext cx="2220218" cy="1289075"/>
          </a:xfrm>
          <a:prstGeom prst="roundRect">
            <a:avLst>
              <a:gd name="adj" fmla="val 3978"/>
            </a:avLst>
          </a:prstGeom>
          <a:solidFill>
            <a:srgbClr val="B6FCB8"/>
          </a:solidFill>
          <a:ln/>
        </p:spPr>
      </p:sp>
      <p:pic>
        <p:nvPicPr>
          <p:cNvPr id="2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2204" y="2993678"/>
            <a:ext cx="152623" cy="122039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6836866" y="2960489"/>
            <a:ext cx="1701478" cy="9692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Dry Bread Kvass</a:t>
            </a:r>
            <a:endParaRPr lang="en-US" sz="950" dirty="0"/>
          </a:p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EAEU Declaration of Conformity</a:t>
            </a:r>
            <a:endParaRPr lang="en-US" sz="950" dirty="0"/>
          </a:p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N RU Д-RU.РА03.В.84808/24</a:t>
            </a:r>
            <a:endParaRPr lang="en-US" sz="950" dirty="0"/>
          </a:p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Valid until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22.04.2029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10083" y="251296"/>
            <a:ext cx="2395389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Export Deliveries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81483" y="604912"/>
            <a:ext cx="5323433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10т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2144316" y="935757"/>
            <a:ext cx="1197694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Minimum order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81483" y="1085850"/>
            <a:ext cx="5323433" cy="100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Minimum volume per shipment</a:t>
            </a:r>
            <a:endParaRPr lang="en-US" sz="600" dirty="0"/>
          </a:p>
        </p:txBody>
      </p:sp>
      <p:sp>
        <p:nvSpPr>
          <p:cNvPr id="7" name="Text 4"/>
          <p:cNvSpPr/>
          <p:nvPr/>
        </p:nvSpPr>
        <p:spPr>
          <a:xfrm>
            <a:off x="81483" y="1322189"/>
            <a:ext cx="5323433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30т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2144316" y="1653034"/>
            <a:ext cx="1197694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Per month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81483" y="1803127"/>
            <a:ext cx="5323433" cy="100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Production capacity</a:t>
            </a:r>
            <a:endParaRPr lang="en-US" sz="600" dirty="0"/>
          </a:p>
        </p:txBody>
      </p:sp>
      <p:sp>
        <p:nvSpPr>
          <p:cNvPr id="10" name="Text 7"/>
          <p:cNvSpPr/>
          <p:nvPr/>
        </p:nvSpPr>
        <p:spPr>
          <a:xfrm>
            <a:off x="81483" y="2039466"/>
            <a:ext cx="5323433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4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2144316" y="2370311"/>
            <a:ext cx="1197694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Shipments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81483" y="2520404"/>
            <a:ext cx="5323433" cy="100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Up to 4 shipments per month</a:t>
            </a:r>
            <a:endParaRPr lang="en-US" sz="600" dirty="0"/>
          </a:p>
        </p:txBody>
      </p:sp>
      <p:sp>
        <p:nvSpPr>
          <p:cNvPr id="13" name="Text 10"/>
          <p:cNvSpPr/>
          <p:nvPr/>
        </p:nvSpPr>
        <p:spPr>
          <a:xfrm>
            <a:off x="81483" y="2756743"/>
            <a:ext cx="5323433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15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2144316" y="3087588"/>
            <a:ext cx="1197694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Days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81483" y="3237681"/>
            <a:ext cx="5323433" cy="100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Lead time after order confirmation</a:t>
            </a:r>
            <a:endParaRPr lang="en-US" sz="600" dirty="0"/>
          </a:p>
        </p:txBody>
      </p:sp>
      <p:sp>
        <p:nvSpPr>
          <p:cNvPr id="16" name="Text 13"/>
          <p:cNvSpPr/>
          <p:nvPr/>
        </p:nvSpPr>
        <p:spPr>
          <a:xfrm>
            <a:off x="310083" y="3411066"/>
            <a:ext cx="1426294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Cooperation formats</a:t>
            </a:r>
            <a:endParaRPr lang="en-US" sz="750" dirty="0"/>
          </a:p>
        </p:txBody>
      </p:sp>
      <p:sp>
        <p:nvSpPr>
          <p:cNvPr id="17" name="Shape 14"/>
          <p:cNvSpPr/>
          <p:nvPr/>
        </p:nvSpPr>
        <p:spPr>
          <a:xfrm>
            <a:off x="310083" y="3604766"/>
            <a:ext cx="5094833" cy="285527"/>
          </a:xfrm>
          <a:prstGeom prst="roundRect">
            <a:avLst>
              <a:gd name="adj" fmla="val 1140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92311" y="3686994"/>
            <a:ext cx="1426294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Regular deliveries</a:t>
            </a:r>
            <a:endParaRPr lang="en-US" sz="750" dirty="0"/>
          </a:p>
        </p:txBody>
      </p:sp>
      <p:sp>
        <p:nvSpPr>
          <p:cNvPr id="19" name="Shape 16"/>
          <p:cNvSpPr/>
          <p:nvPr/>
        </p:nvSpPr>
        <p:spPr>
          <a:xfrm>
            <a:off x="310083" y="3938736"/>
            <a:ext cx="5094833" cy="285527"/>
          </a:xfrm>
          <a:prstGeom prst="roundRect">
            <a:avLst>
              <a:gd name="adj" fmla="val 1140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92311" y="4020964"/>
            <a:ext cx="1426294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Long-term contracts</a:t>
            </a:r>
            <a:endParaRPr lang="en-US" sz="750" dirty="0"/>
          </a:p>
        </p:txBody>
      </p:sp>
      <p:sp>
        <p:nvSpPr>
          <p:cNvPr id="21" name="Shape 18"/>
          <p:cNvSpPr/>
          <p:nvPr/>
        </p:nvSpPr>
        <p:spPr>
          <a:xfrm>
            <a:off x="310083" y="4272707"/>
            <a:ext cx="5094833" cy="285527"/>
          </a:xfrm>
          <a:prstGeom prst="roundRect">
            <a:avLst>
              <a:gd name="adj" fmla="val 1140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392311" y="4354934"/>
            <a:ext cx="1426294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Distribution supply</a:t>
            </a:r>
            <a:endParaRPr lang="en-US" sz="750" dirty="0"/>
          </a:p>
        </p:txBody>
      </p:sp>
      <p:sp>
        <p:nvSpPr>
          <p:cNvPr id="23" name="Shape 20"/>
          <p:cNvSpPr/>
          <p:nvPr/>
        </p:nvSpPr>
        <p:spPr>
          <a:xfrm>
            <a:off x="310083" y="4606677"/>
            <a:ext cx="5094833" cy="285527"/>
          </a:xfrm>
          <a:prstGeom prst="roundRect">
            <a:avLst>
              <a:gd name="adj" fmla="val 1140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392311" y="4688904"/>
            <a:ext cx="1426294" cy="121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B2B cooperation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91257"/>
            <a:ext cx="3665711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Logistical Advantages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464841"/>
            <a:ext cx="4103191" cy="2787328"/>
          </a:xfrm>
          <a:prstGeom prst="roundRect">
            <a:avLst>
              <a:gd name="adj" fmla="val 3204"/>
            </a:avLst>
          </a:prstGeom>
          <a:solidFill>
            <a:srgbClr val="5E4CE6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588815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Production Location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1906637"/>
            <a:ext cx="43124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📍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6 km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from Federal Highway M7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30796" y="2216721"/>
            <a:ext cx="43124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📍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40 km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from the city of Izhevsk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530796" y="2585665"/>
            <a:ext cx="3855244" cy="9302"/>
          </a:xfrm>
          <a:prstGeom prst="rect">
            <a:avLst/>
          </a:prstGeom>
          <a:solidFill>
            <a:srgbClr val="FFFFFF">
              <a:alpha val="5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530796" y="2765450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Advantages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30796" y="3083272"/>
            <a:ext cx="3855244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Convenient road logistics</a:t>
            </a:r>
            <a:endParaRPr lang="en-US" sz="9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Optimal delivery times</a:t>
            </a:r>
            <a:endParaRPr lang="en-US" sz="95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Access to export transport routes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28046" y="1588815"/>
            <a:ext cx="235847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Possible Export Directions</a:t>
            </a:r>
            <a:endParaRPr lang="en-US" sz="120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28046" y="1922190"/>
            <a:ext cx="3924598" cy="2190452"/>
          </a:xfrm>
          <a:prstGeom prst="rect">
            <a:avLst/>
          </a:prstGeom>
        </p:spPr>
      </p:pic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8046" y="1922190"/>
            <a:ext cx="3924598" cy="21904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32101" y="277862"/>
            <a:ext cx="2976860" cy="31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Commercial Terms</a:t>
            </a:r>
            <a:endParaRPr lang="en-US" sz="1950" dirty="0"/>
          </a:p>
        </p:txBody>
      </p:sp>
      <p:sp>
        <p:nvSpPr>
          <p:cNvPr id="4" name="Text 1"/>
          <p:cNvSpPr/>
          <p:nvPr/>
        </p:nvSpPr>
        <p:spPr>
          <a:xfrm>
            <a:off x="3832101" y="625525"/>
            <a:ext cx="17170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Payment Terms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3832101" y="1056903"/>
            <a:ext cx="2413471" cy="865733"/>
          </a:xfrm>
          <a:prstGeom prst="roundRect">
            <a:avLst>
              <a:gd name="adj" fmla="val 7922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32101" y="1042615"/>
            <a:ext cx="2413471" cy="57150"/>
          </a:xfrm>
          <a:prstGeom prst="roundRect">
            <a:avLst>
              <a:gd name="adj" fmla="val 74070"/>
            </a:avLst>
          </a:prstGeom>
          <a:solidFill>
            <a:srgbClr val="5E4CE6"/>
          </a:solidFill>
          <a:ln/>
        </p:spPr>
      </p:sp>
      <p:sp>
        <p:nvSpPr>
          <p:cNvPr id="7" name="Shape 4"/>
          <p:cNvSpPr/>
          <p:nvPr/>
        </p:nvSpPr>
        <p:spPr>
          <a:xfrm>
            <a:off x="4887627" y="905768"/>
            <a:ext cx="302344" cy="302344"/>
          </a:xfrm>
          <a:prstGeom prst="roundRect">
            <a:avLst>
              <a:gd name="adj" fmla="val 189023"/>
            </a:avLst>
          </a:prstGeom>
          <a:solidFill>
            <a:srgbClr val="5E4CE6"/>
          </a:solidFill>
          <a:ln/>
        </p:spPr>
      </p:sp>
      <p:sp>
        <p:nvSpPr>
          <p:cNvPr id="8" name="Text 5"/>
          <p:cNvSpPr/>
          <p:nvPr/>
        </p:nvSpPr>
        <p:spPr>
          <a:xfrm>
            <a:off x="4749738" y="981373"/>
            <a:ext cx="349523" cy="1511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3947145" y="1308869"/>
            <a:ext cx="17170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100% Prepayment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3947145" y="1515442"/>
            <a:ext cx="2183383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For first shipments — full prepayment to ensure a reliable partnership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6327428" y="1056903"/>
            <a:ext cx="2413471" cy="865733"/>
          </a:xfrm>
          <a:prstGeom prst="roundRect">
            <a:avLst>
              <a:gd name="adj" fmla="val 7922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327428" y="1042615"/>
            <a:ext cx="2413471" cy="57150"/>
          </a:xfrm>
          <a:prstGeom prst="roundRect">
            <a:avLst>
              <a:gd name="adj" fmla="val 74070"/>
            </a:avLst>
          </a:prstGeom>
          <a:solidFill>
            <a:srgbClr val="5E4CE6"/>
          </a:solidFill>
          <a:ln/>
        </p:spPr>
      </p:sp>
      <p:sp>
        <p:nvSpPr>
          <p:cNvPr id="13" name="Shape 10"/>
          <p:cNvSpPr/>
          <p:nvPr/>
        </p:nvSpPr>
        <p:spPr>
          <a:xfrm>
            <a:off x="7382954" y="905768"/>
            <a:ext cx="302344" cy="302344"/>
          </a:xfrm>
          <a:prstGeom prst="roundRect">
            <a:avLst>
              <a:gd name="adj" fmla="val 189023"/>
            </a:avLst>
          </a:prstGeom>
          <a:solidFill>
            <a:srgbClr val="5E4CE6"/>
          </a:solidFill>
          <a:ln/>
        </p:spPr>
      </p:sp>
      <p:sp>
        <p:nvSpPr>
          <p:cNvPr id="14" name="Text 11"/>
          <p:cNvSpPr/>
          <p:nvPr/>
        </p:nvSpPr>
        <p:spPr>
          <a:xfrm>
            <a:off x="7245065" y="981373"/>
            <a:ext cx="349523" cy="1511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6442472" y="1308869"/>
            <a:ext cx="17170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50% / 50%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6442472" y="1515442"/>
            <a:ext cx="2183383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50% prepayment and 50% upon receipt of goods — standard terms</a:t>
            </a:r>
            <a:endParaRPr lang="en-US" sz="750" dirty="0"/>
          </a:p>
        </p:txBody>
      </p:sp>
      <p:sp>
        <p:nvSpPr>
          <p:cNvPr id="17" name="Shape 14"/>
          <p:cNvSpPr/>
          <p:nvPr/>
        </p:nvSpPr>
        <p:spPr>
          <a:xfrm>
            <a:off x="3832101" y="2155627"/>
            <a:ext cx="4908798" cy="719658"/>
          </a:xfrm>
          <a:prstGeom prst="roundRect">
            <a:avLst>
              <a:gd name="adj" fmla="val 9530"/>
            </a:avLst>
          </a:prstGeom>
          <a:solidFill>
            <a:srgbClr val="FAFAFA">
              <a:alpha val="95000"/>
            </a:srgbClr>
          </a:solidFill>
          <a:ln w="14288">
            <a:solidFill>
              <a:srgbClr val="BDB8D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3832101" y="2141339"/>
            <a:ext cx="4908798" cy="57150"/>
          </a:xfrm>
          <a:prstGeom prst="roundRect">
            <a:avLst>
              <a:gd name="adj" fmla="val 74070"/>
            </a:avLst>
          </a:prstGeom>
          <a:solidFill>
            <a:srgbClr val="5E4CE6"/>
          </a:solidFill>
          <a:ln/>
        </p:spPr>
      </p:sp>
      <p:sp>
        <p:nvSpPr>
          <p:cNvPr id="19" name="Shape 16"/>
          <p:cNvSpPr/>
          <p:nvPr/>
        </p:nvSpPr>
        <p:spPr>
          <a:xfrm>
            <a:off x="6135328" y="2004492"/>
            <a:ext cx="302344" cy="302344"/>
          </a:xfrm>
          <a:prstGeom prst="roundRect">
            <a:avLst>
              <a:gd name="adj" fmla="val 189023"/>
            </a:avLst>
          </a:prstGeom>
          <a:solidFill>
            <a:srgbClr val="5E4CE6"/>
          </a:solidFill>
          <a:ln/>
        </p:spPr>
      </p:sp>
      <p:sp>
        <p:nvSpPr>
          <p:cNvPr id="20" name="Text 17"/>
          <p:cNvSpPr/>
          <p:nvPr/>
        </p:nvSpPr>
        <p:spPr>
          <a:xfrm>
            <a:off x="5997439" y="2080096"/>
            <a:ext cx="349523" cy="1511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3947145" y="2407593"/>
            <a:ext cx="172968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Deferral up to 14 days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3947145" y="2614166"/>
            <a:ext cx="5135910" cy="146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For long-term partners — flexible terms with payment deferral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3832101" y="2998068"/>
            <a:ext cx="17170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Additional Services</a:t>
            </a:r>
            <a:endParaRPr lang="en-US" sz="950" dirty="0"/>
          </a:p>
        </p:txBody>
      </p:sp>
      <p:sp>
        <p:nvSpPr>
          <p:cNvPr id="24" name="Shape 21"/>
          <p:cNvSpPr/>
          <p:nvPr/>
        </p:nvSpPr>
        <p:spPr>
          <a:xfrm>
            <a:off x="3832101" y="3278312"/>
            <a:ext cx="2413471" cy="752698"/>
          </a:xfrm>
          <a:prstGeom prst="roundRect">
            <a:avLst>
              <a:gd name="adj" fmla="val 562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3937620" y="3383831"/>
            <a:ext cx="302344" cy="302344"/>
          </a:xfrm>
          <a:prstGeom prst="roundRect">
            <a:avLst>
              <a:gd name="adj" fmla="val 18900420"/>
            </a:avLst>
          </a:prstGeom>
          <a:solidFill>
            <a:srgbClr val="5E4CE6"/>
          </a:solidFill>
          <a:ln/>
        </p:spPr>
      </p:sp>
      <p:pic>
        <p:nvPicPr>
          <p:cNvPr id="2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20741" y="3466951"/>
            <a:ext cx="136029" cy="136029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3937620" y="3768030"/>
            <a:ext cx="1767185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Storage Consultations</a:t>
            </a:r>
            <a:endParaRPr lang="en-US" sz="950" dirty="0"/>
          </a:p>
        </p:txBody>
      </p:sp>
      <p:sp>
        <p:nvSpPr>
          <p:cNvPr id="28" name="Shape 24"/>
          <p:cNvSpPr/>
          <p:nvPr/>
        </p:nvSpPr>
        <p:spPr>
          <a:xfrm>
            <a:off x="6327428" y="3278312"/>
            <a:ext cx="2413471" cy="752698"/>
          </a:xfrm>
          <a:prstGeom prst="roundRect">
            <a:avLst>
              <a:gd name="adj" fmla="val 562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9" name="Shape 25"/>
          <p:cNvSpPr/>
          <p:nvPr/>
        </p:nvSpPr>
        <p:spPr>
          <a:xfrm>
            <a:off x="6432947" y="3383831"/>
            <a:ext cx="302344" cy="302344"/>
          </a:xfrm>
          <a:prstGeom prst="roundRect">
            <a:avLst>
              <a:gd name="adj" fmla="val 18900420"/>
            </a:avLst>
          </a:prstGeom>
          <a:solidFill>
            <a:srgbClr val="5E4CE6"/>
          </a:solidFill>
          <a:ln/>
        </p:spPr>
      </p:sp>
      <p:pic>
        <p:nvPicPr>
          <p:cNvPr id="3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16067" y="3466951"/>
            <a:ext cx="136029" cy="136029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6432947" y="3768030"/>
            <a:ext cx="17170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Export Support</a:t>
            </a:r>
            <a:endParaRPr lang="en-US" sz="950" dirty="0"/>
          </a:p>
        </p:txBody>
      </p:sp>
      <p:sp>
        <p:nvSpPr>
          <p:cNvPr id="32" name="Shape 27"/>
          <p:cNvSpPr/>
          <p:nvPr/>
        </p:nvSpPr>
        <p:spPr>
          <a:xfrm>
            <a:off x="3832101" y="4112865"/>
            <a:ext cx="4908798" cy="752698"/>
          </a:xfrm>
          <a:prstGeom prst="roundRect">
            <a:avLst>
              <a:gd name="adj" fmla="val 562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33" name="Shape 28"/>
          <p:cNvSpPr/>
          <p:nvPr/>
        </p:nvSpPr>
        <p:spPr>
          <a:xfrm>
            <a:off x="3937620" y="4218384"/>
            <a:ext cx="302344" cy="302344"/>
          </a:xfrm>
          <a:prstGeom prst="roundRect">
            <a:avLst>
              <a:gd name="adj" fmla="val 18900420"/>
            </a:avLst>
          </a:prstGeom>
          <a:solidFill>
            <a:srgbClr val="5E4CE6"/>
          </a:solidFill>
          <a:ln/>
        </p:spPr>
      </p:sp>
      <p:pic>
        <p:nvPicPr>
          <p:cNvPr id="3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20741" y="4301505"/>
            <a:ext cx="136029" cy="136029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3937620" y="4602584"/>
            <a:ext cx="2427536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Flexible Terms for Regular Clients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5162" y="358899"/>
            <a:ext cx="5197376" cy="36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Why Partners Choose LLC "Bulgar"</a:t>
            </a:r>
            <a:endParaRPr lang="en-US" sz="22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5162" y="940296"/>
            <a:ext cx="290661" cy="2906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92076" y="940296"/>
            <a:ext cx="1984549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Natural Raw Materials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892076" y="1187351"/>
            <a:ext cx="4068961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Only fresh grain-based raw materials without artificial additives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0089" y="940296"/>
            <a:ext cx="290661" cy="29066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067002" y="940296"/>
            <a:ext cx="19108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Consistent Quality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5067002" y="1187351"/>
            <a:ext cx="4069035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Quality control at every stage of production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5162" y="1585615"/>
            <a:ext cx="290661" cy="29066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92076" y="1585615"/>
            <a:ext cx="19108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Export Ready</a:t>
            </a:r>
            <a:endParaRPr lang="en-US" sz="1100" dirty="0"/>
          </a:p>
        </p:txBody>
      </p:sp>
      <p:sp>
        <p:nvSpPr>
          <p:cNvPr id="11" name="Text 6"/>
          <p:cNvSpPr/>
          <p:nvPr/>
        </p:nvSpPr>
        <p:spPr>
          <a:xfrm>
            <a:off x="892076" y="1832670"/>
            <a:ext cx="4068961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Certified products ready for international shipments</a:t>
            </a:r>
            <a:endParaRPr lang="en-US" sz="9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0089" y="1585615"/>
            <a:ext cx="290661" cy="290661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067002" y="1585615"/>
            <a:ext cx="19108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Competitive Pricing</a:t>
            </a:r>
            <a:endParaRPr lang="en-US" sz="1100" dirty="0"/>
          </a:p>
        </p:txBody>
      </p:sp>
      <p:sp>
        <p:nvSpPr>
          <p:cNvPr id="14" name="Text 8"/>
          <p:cNvSpPr/>
          <p:nvPr/>
        </p:nvSpPr>
        <p:spPr>
          <a:xfrm>
            <a:off x="5067002" y="1832670"/>
            <a:ext cx="4069035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Favorable prices with high product quality</a:t>
            </a:r>
            <a:endParaRPr lang="en-US" sz="9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5162" y="2230934"/>
            <a:ext cx="290661" cy="290661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92076" y="2230934"/>
            <a:ext cx="19108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Convenient Logistics</a:t>
            </a:r>
            <a:endParaRPr lang="en-US" sz="1100" dirty="0"/>
          </a:p>
        </p:txBody>
      </p:sp>
      <p:sp>
        <p:nvSpPr>
          <p:cNvPr id="17" name="Text 10"/>
          <p:cNvSpPr/>
          <p:nvPr/>
        </p:nvSpPr>
        <p:spPr>
          <a:xfrm>
            <a:off x="892076" y="2477988"/>
            <a:ext cx="4068961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Close to federal highways and transport routes</a:t>
            </a:r>
            <a:endParaRPr lang="en-US" sz="9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40089" y="2230934"/>
            <a:ext cx="290661" cy="290661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5067002" y="2230934"/>
            <a:ext cx="19108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Flexible Terms</a:t>
            </a:r>
            <a:endParaRPr lang="en-US" sz="1100" dirty="0"/>
          </a:p>
        </p:txBody>
      </p:sp>
      <p:sp>
        <p:nvSpPr>
          <p:cNvPr id="20" name="Text 12"/>
          <p:cNvSpPr/>
          <p:nvPr/>
        </p:nvSpPr>
        <p:spPr>
          <a:xfrm>
            <a:off x="5067002" y="2477988"/>
            <a:ext cx="4069035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Individual approach for importers, distributors, and manufacturers</a:t>
            </a:r>
            <a:endParaRPr lang="en-US" sz="900" dirty="0"/>
          </a:p>
        </p:txBody>
      </p:sp>
      <p:sp>
        <p:nvSpPr>
          <p:cNvPr id="21" name="Text 13"/>
          <p:cNvSpPr/>
          <p:nvPr/>
        </p:nvSpPr>
        <p:spPr>
          <a:xfrm>
            <a:off x="465162" y="2821707"/>
            <a:ext cx="19108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Our Clients</a:t>
            </a:r>
            <a:endParaRPr lang="en-US" sz="1100" dirty="0"/>
          </a:p>
        </p:txBody>
      </p:sp>
      <p:sp>
        <p:nvSpPr>
          <p:cNvPr id="22" name="Shape 14"/>
          <p:cNvSpPr/>
          <p:nvPr/>
        </p:nvSpPr>
        <p:spPr>
          <a:xfrm>
            <a:off x="465162" y="3166839"/>
            <a:ext cx="2665214" cy="348853"/>
          </a:xfrm>
          <a:prstGeom prst="roundRect">
            <a:avLst>
              <a:gd name="adj" fmla="val 480038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pic>
        <p:nvPicPr>
          <p:cNvPr id="23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10556" y="3254053"/>
            <a:ext cx="174427" cy="174427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581397" y="3624709"/>
            <a:ext cx="2889945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Importers</a:t>
            </a:r>
            <a:endParaRPr lang="en-US" sz="900" dirty="0"/>
          </a:p>
        </p:txBody>
      </p:sp>
      <p:sp>
        <p:nvSpPr>
          <p:cNvPr id="25" name="Shape 16"/>
          <p:cNvSpPr/>
          <p:nvPr/>
        </p:nvSpPr>
        <p:spPr>
          <a:xfrm>
            <a:off x="3239393" y="3166839"/>
            <a:ext cx="2665214" cy="348853"/>
          </a:xfrm>
          <a:prstGeom prst="roundRect">
            <a:avLst>
              <a:gd name="adj" fmla="val 480038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pic>
        <p:nvPicPr>
          <p:cNvPr id="26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84787" y="3254053"/>
            <a:ext cx="174427" cy="174427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3355628" y="3624709"/>
            <a:ext cx="2889945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Distributors</a:t>
            </a:r>
            <a:endParaRPr lang="en-US" sz="900" dirty="0"/>
          </a:p>
        </p:txBody>
      </p:sp>
      <p:sp>
        <p:nvSpPr>
          <p:cNvPr id="28" name="Shape 18"/>
          <p:cNvSpPr/>
          <p:nvPr/>
        </p:nvSpPr>
        <p:spPr>
          <a:xfrm>
            <a:off x="6013624" y="3166839"/>
            <a:ext cx="2665214" cy="348853"/>
          </a:xfrm>
          <a:prstGeom prst="roundRect">
            <a:avLst>
              <a:gd name="adj" fmla="val 480038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pic>
        <p:nvPicPr>
          <p:cNvPr id="29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259017" y="3254053"/>
            <a:ext cx="174427" cy="174427"/>
          </a:xfrm>
          <a:prstGeom prst="rect">
            <a:avLst/>
          </a:prstGeom>
        </p:spPr>
      </p:pic>
      <p:sp>
        <p:nvSpPr>
          <p:cNvPr id="30" name="Text 19"/>
          <p:cNvSpPr/>
          <p:nvPr/>
        </p:nvSpPr>
        <p:spPr>
          <a:xfrm>
            <a:off x="6129858" y="3624709"/>
            <a:ext cx="2889945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Food Manufacturers</a:t>
            </a:r>
            <a:endParaRPr lang="en-US" sz="900" dirty="0"/>
          </a:p>
        </p:txBody>
      </p:sp>
      <p:sp>
        <p:nvSpPr>
          <p:cNvPr id="31" name="Shape 20"/>
          <p:cNvSpPr/>
          <p:nvPr/>
        </p:nvSpPr>
        <p:spPr>
          <a:xfrm>
            <a:off x="465162" y="4030191"/>
            <a:ext cx="2665214" cy="348853"/>
          </a:xfrm>
          <a:prstGeom prst="roundRect">
            <a:avLst>
              <a:gd name="adj" fmla="val 480038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pic>
        <p:nvPicPr>
          <p:cNvPr id="32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710556" y="4117404"/>
            <a:ext cx="174427" cy="174427"/>
          </a:xfrm>
          <a:prstGeom prst="rect">
            <a:avLst/>
          </a:prstGeom>
        </p:spPr>
      </p:pic>
      <p:sp>
        <p:nvSpPr>
          <p:cNvPr id="33" name="Text 21"/>
          <p:cNvSpPr/>
          <p:nvPr/>
        </p:nvSpPr>
        <p:spPr>
          <a:xfrm>
            <a:off x="581397" y="4488061"/>
            <a:ext cx="2889945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HoReCa</a:t>
            </a:r>
            <a:endParaRPr lang="en-US" sz="900" dirty="0"/>
          </a:p>
        </p:txBody>
      </p:sp>
      <p:sp>
        <p:nvSpPr>
          <p:cNvPr id="34" name="Shape 22"/>
          <p:cNvSpPr/>
          <p:nvPr/>
        </p:nvSpPr>
        <p:spPr>
          <a:xfrm>
            <a:off x="3239393" y="4030191"/>
            <a:ext cx="2665214" cy="348853"/>
          </a:xfrm>
          <a:prstGeom prst="roundRect">
            <a:avLst>
              <a:gd name="adj" fmla="val 480038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pic>
        <p:nvPicPr>
          <p:cNvPr id="35" name="Image 10" descr="preencoded.png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484787" y="4117404"/>
            <a:ext cx="174427" cy="174427"/>
          </a:xfrm>
          <a:prstGeom prst="rect">
            <a:avLst/>
          </a:prstGeom>
        </p:spPr>
      </p:pic>
      <p:sp>
        <p:nvSpPr>
          <p:cNvPr id="36" name="Text 23"/>
          <p:cNvSpPr/>
          <p:nvPr/>
        </p:nvSpPr>
        <p:spPr>
          <a:xfrm>
            <a:off x="3355628" y="4488061"/>
            <a:ext cx="2889945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Retail Chains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2026-05-18T10:30:17Z</dcterms:created>
  <dcterms:modified xsi:type="dcterms:W3CDTF">2026-05-18T10:30:17Z</dcterms:modified>
</cp:coreProperties>
</file>