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autoCompressPictures="0" embedTrueTypeFonts="true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1695" cy="6858000"/>
  <p:notesSz cx="6858000" cy="12191695"/>
  <p:embeddedFontLst>
    <p:embeddedFont>
      <p:font typeface="Syne"/>
      <p:regular r:id="rId201314"/>
    </p:embeddedFont>
    <p:embeddedFont>
      <p:font typeface="Syne Medium"/>
      <p:regular r:id="rId201315"/>
    </p:embeddedFont>
    <p:embeddedFont>
      <p:font typeface="Syne SemiBold"/>
      <p:regular r:id="rId201316"/>
    </p:embeddedFont>
    <p:embeddedFont>
      <p:font typeface="Syne Bold"/>
      <p:regular r:id="rId201317"/>
    </p:embeddedFont>
    <p:embeddedFont>
      <p:font typeface="Syne ExtraBold"/>
      <p:regular r:id="rId20131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01314" Target="fonts/201314.fntdata" Type="http://schemas.openxmlformats.org/officeDocument/2006/relationships/font"/><Relationship Id="rId201315" Target="fonts/201315.fntdata" Type="http://schemas.openxmlformats.org/officeDocument/2006/relationships/font"/><Relationship Id="rId201316" Target="fonts/201316.fntdata" Type="http://schemas.openxmlformats.org/officeDocument/2006/relationships/font"/><Relationship Id="rId201317" Target="fonts/201317.fntdata" Type="http://schemas.openxmlformats.org/officeDocument/2006/relationships/font"/><Relationship Id="rId201318" Target="fonts/201318.fntdata" Type="http://schemas.openxmlformats.org/officeDocument/2006/relationships/font"/><Relationship Id="rId201319" Target="fonts/201319.fntdata" Type="http://schemas.openxmlformats.org/officeDocument/2006/relationships/font"/><Relationship Id="rId201320" Target="fonts/201320.fntdata" Type="http://schemas.openxmlformats.org/officeDocument/2006/relationships/font"/><Relationship Id="rId201321" Target="fonts/201321.fntdata" Type="http://schemas.openxmlformats.org/officeDocument/2006/relationships/font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svg"/><Relationship Id="rId5" Type="http://schemas.openxmlformats.org/officeDocument/2006/relationships/image" Target="../media/image-4-3.png"/><Relationship Id="rId6" Type="http://schemas.openxmlformats.org/officeDocument/2006/relationships/image" Target="../media/image-4-4.svg"/><Relationship Id="rId7" Type="http://schemas.openxmlformats.org/officeDocument/2006/relationships/image" Target="../media/image-4-7.png"/><Relationship Id="rId8" Type="http://schemas.openxmlformats.org/officeDocument/2006/relationships/image" Target="../media/image-4-8.sv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image" Target="../media/image-6-3.svg"/><Relationship Id="rId4" Type="http://schemas.openxmlformats.org/officeDocument/2006/relationships/image" Target="../media/image-6-2.png"/><Relationship Id="rId5" Type="http://schemas.openxmlformats.org/officeDocument/2006/relationships/image" Target="../media/image-6-3.svg"/><Relationship Id="rId6" Type="http://schemas.openxmlformats.org/officeDocument/2006/relationships/image" Target="../media/image-6-6.png"/><Relationship Id="rId7" Type="http://schemas.openxmlformats.org/officeDocument/2006/relationships/image" Target="../media/image-6-7.sv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360" y="2261493"/>
            <a:ext cx="6296860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370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Soft Windows for Export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5233360" y="3726259"/>
            <a:ext cx="690644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Reliable Russian-made PVC solutions for residential developers worldwide</a:t>
            </a:r>
            <a:endParaRPr lang="en-US" sz="1450" dirty="0"/>
          </a:p>
        </p:txBody>
      </p:sp>
      <p:sp>
        <p:nvSpPr>
          <p:cNvPr id="5" name="Shape 2"/>
          <p:cNvSpPr/>
          <p:nvPr/>
        </p:nvSpPr>
        <p:spPr>
          <a:xfrm>
            <a:off x="5233360" y="4241304"/>
            <a:ext cx="1749381" cy="355203"/>
          </a:xfrm>
          <a:prstGeom prst="roundRect">
            <a:avLst>
              <a:gd name="adj" fmla="val 17880"/>
            </a:avLst>
          </a:prstGeom>
          <a:noFill/>
          <a:ln/>
          <a:effectLst>
            <a:outerShdw sx="100000" sy="100000" kx="0" ky="0" algn="bl" rotWithShape="0" blurRad="101600" dist="50800" dir="16200000">
              <a:srgbClr val="a9f00f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5346765" y="4297958"/>
            <a:ext cx="2132158" cy="241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50" dirty="0">
                <a:solidFill>
                  <a:srgbClr val="A9F00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EXPORT COLLECTION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360" y="526455"/>
            <a:ext cx="5098724" cy="561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350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About Us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5233360" y="1514078"/>
            <a:ext cx="3276915" cy="280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Manufacturing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5233360" y="1965127"/>
            <a:ext cx="2929360" cy="8402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 modern, skilled production facility. In-house welding lines. Quality control at every stage of production.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5233360" y="2975967"/>
            <a:ext cx="2929360" cy="5609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Geographic Reach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33360" y="3707507"/>
            <a:ext cx="2929360" cy="16805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Deliveries to CIS countries, the Middle East, and Central Asia. Experience with international logistics chains and customs clearance is currently being developed.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8607210" y="1535410"/>
            <a:ext cx="2929360" cy="1421011"/>
          </a:xfrm>
          <a:prstGeom prst="roundRect">
            <a:avLst>
              <a:gd name="adj" fmla="val 5307"/>
            </a:avLst>
          </a:prstGeom>
          <a:solidFill>
            <a:srgbClr val="152025">
              <a:alpha val="95000"/>
            </a:srgbClr>
          </a:solidFill>
          <a:ln w="25399">
            <a:solidFill>
              <a:srgbClr val="6D9121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812091" y="1740297"/>
            <a:ext cx="2244570" cy="280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Founded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8812091" y="2191345"/>
            <a:ext cx="2519597" cy="5601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Over 3 years in the soft transparent structures market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8607210" y="3126978"/>
            <a:ext cx="2929360" cy="1421011"/>
          </a:xfrm>
          <a:prstGeom prst="roundRect">
            <a:avLst>
              <a:gd name="adj" fmla="val 5307"/>
            </a:avLst>
          </a:prstGeom>
          <a:solidFill>
            <a:srgbClr val="152025">
              <a:alpha val="95000"/>
            </a:srgbClr>
          </a:solidFill>
          <a:ln w="25399">
            <a:solidFill>
              <a:srgbClr val="6D912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812091" y="3331865"/>
            <a:ext cx="2244570" cy="280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Capacity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8812091" y="3782913"/>
            <a:ext cx="2519597" cy="5601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Up to 2,000 sq. m. of finished product per year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8607210" y="4718546"/>
            <a:ext cx="2929360" cy="1421011"/>
          </a:xfrm>
          <a:prstGeom prst="roundRect">
            <a:avLst>
              <a:gd name="adj" fmla="val 5307"/>
            </a:avLst>
          </a:prstGeom>
          <a:solidFill>
            <a:srgbClr val="152025">
              <a:alpha val="95000"/>
            </a:srgbClr>
          </a:solidFill>
          <a:ln w="25399">
            <a:solidFill>
              <a:srgbClr val="6D9121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812091" y="4923433"/>
            <a:ext cx="2244570" cy="280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Export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8812091" y="5374481"/>
            <a:ext cx="2519597" cy="5601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Active export shipments </a:t>
            </a:r>
            <a:pPr algn="l" indent="0" marL="0">
              <a:lnSpc>
                <a:spcPct val="130000"/>
              </a:lnSpc>
              <a:buNone/>
            </a:pPr>
            <a:r>
              <a:rPr lang="en-US" sz="1400" b="1" dirty="0">
                <a:solidFill>
                  <a:srgbClr val="D7E5D8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are planned.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75" y="875209"/>
            <a:ext cx="6634989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3700" dirty="0">
                <a:solidFill>
                  <a:srgbClr val="F0F4F1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Why Choose Us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661475" y="1843881"/>
            <a:ext cx="11478330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Russian manufacturing means transparent pricing, direct communication, and high quality without middleman markups.</a:t>
            </a:r>
            <a:endParaRPr lang="en-US" sz="1450" dirty="0"/>
          </a:p>
        </p:txBody>
      </p:sp>
      <p:sp>
        <p:nvSpPr>
          <p:cNvPr id="4" name="Shape 2"/>
          <p:cNvSpPr/>
          <p:nvPr/>
        </p:nvSpPr>
        <p:spPr>
          <a:xfrm>
            <a:off x="661475" y="2358926"/>
            <a:ext cx="10868745" cy="3623866"/>
          </a:xfrm>
          <a:prstGeom prst="roundRect">
            <a:avLst>
              <a:gd name="adj" fmla="val 2191"/>
            </a:avLst>
          </a:prstGeom>
          <a:noFill/>
          <a:ln w="635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57030" y="2485033"/>
            <a:ext cx="294553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b="1" dirty="0">
                <a:solidFill>
                  <a:srgbClr val="D7E5D8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Parameter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3570992" y="2485033"/>
            <a:ext cx="294553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b="1" dirty="0">
                <a:solidFill>
                  <a:srgbClr val="D7E5D8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Our Company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6284954" y="2485033"/>
            <a:ext cx="294553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b="1" dirty="0">
                <a:solidFill>
                  <a:srgbClr val="D7E5D8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Chinese Alternatives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8998915" y="2485033"/>
            <a:ext cx="294553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b="1" dirty="0">
                <a:solidFill>
                  <a:srgbClr val="D7E5D8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European Brands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857030" y="3033316"/>
            <a:ext cx="294553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Price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3570992" y="3033316"/>
            <a:ext cx="2945533" cy="30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✅</a:t>
            </a:r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Competitive</a:t>
            </a:r>
            <a:endParaRPr lang="en-US" sz="1450" dirty="0"/>
          </a:p>
        </p:txBody>
      </p:sp>
      <p:sp>
        <p:nvSpPr>
          <p:cNvPr id="11" name="Text 9"/>
          <p:cNvSpPr/>
          <p:nvPr/>
        </p:nvSpPr>
        <p:spPr>
          <a:xfrm>
            <a:off x="6284954" y="3033316"/>
            <a:ext cx="2945533" cy="30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⚠️</a:t>
            </a:r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Low, but unstable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8998915" y="3033316"/>
            <a:ext cx="2945533" cy="30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❌</a:t>
            </a:r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High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857030" y="3587948"/>
            <a:ext cx="294553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Lead Time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3570992" y="3587948"/>
            <a:ext cx="2945533" cy="30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✅</a:t>
            </a:r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20–45 days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6284954" y="3587948"/>
            <a:ext cx="2945533" cy="30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⚠️</a:t>
            </a:r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45–90 days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8998915" y="3587948"/>
            <a:ext cx="2945533" cy="30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⚠️</a:t>
            </a:r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30–60 days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857030" y="4142581"/>
            <a:ext cx="294553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Custom Sizes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3570992" y="4142581"/>
            <a:ext cx="2945533" cy="30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✅</a:t>
            </a:r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Yes, no limitations</a:t>
            </a:r>
            <a:endParaRPr lang="en-US" sz="1450" dirty="0"/>
          </a:p>
        </p:txBody>
      </p:sp>
      <p:sp>
        <p:nvSpPr>
          <p:cNvPr id="19" name="Text 17"/>
          <p:cNvSpPr/>
          <p:nvPr/>
        </p:nvSpPr>
        <p:spPr>
          <a:xfrm>
            <a:off x="6284954" y="4142581"/>
            <a:ext cx="2945533" cy="30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⚠️</a:t>
            </a:r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Limited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8998915" y="4142581"/>
            <a:ext cx="2945533" cy="30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✅</a:t>
            </a:r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Yes</a:t>
            </a:r>
            <a:endParaRPr lang="en-US" sz="1450" dirty="0"/>
          </a:p>
        </p:txBody>
      </p:sp>
      <p:sp>
        <p:nvSpPr>
          <p:cNvPr id="21" name="Text 19"/>
          <p:cNvSpPr/>
          <p:nvPr/>
        </p:nvSpPr>
        <p:spPr>
          <a:xfrm>
            <a:off x="857030" y="4697214"/>
            <a:ext cx="233594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Technical Support in Russian/English</a:t>
            </a:r>
            <a:endParaRPr lang="en-US" sz="1450" dirty="0"/>
          </a:p>
        </p:txBody>
      </p:sp>
      <p:sp>
        <p:nvSpPr>
          <p:cNvPr id="22" name="Text 20"/>
          <p:cNvSpPr/>
          <p:nvPr/>
        </p:nvSpPr>
        <p:spPr>
          <a:xfrm>
            <a:off x="3570992" y="4697214"/>
            <a:ext cx="2945533" cy="30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✅</a:t>
            </a:r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Yes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6284954" y="4697214"/>
            <a:ext cx="2945533" cy="30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❌</a:t>
            </a:r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Limited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8998915" y="4697214"/>
            <a:ext cx="2945533" cy="30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⚠️</a:t>
            </a:r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Partial</a:t>
            </a:r>
            <a:endParaRPr lang="en-US" sz="1450" dirty="0"/>
          </a:p>
        </p:txBody>
      </p:sp>
      <p:sp>
        <p:nvSpPr>
          <p:cNvPr id="25" name="Text 23"/>
          <p:cNvSpPr/>
          <p:nvPr/>
        </p:nvSpPr>
        <p:spPr>
          <a:xfrm>
            <a:off x="857030" y="5547916"/>
            <a:ext cx="294553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Warranty</a:t>
            </a:r>
            <a:endParaRPr lang="en-US" sz="1450" dirty="0"/>
          </a:p>
        </p:txBody>
      </p:sp>
      <p:sp>
        <p:nvSpPr>
          <p:cNvPr id="26" name="Text 24"/>
          <p:cNvSpPr/>
          <p:nvPr/>
        </p:nvSpPr>
        <p:spPr>
          <a:xfrm>
            <a:off x="3570992" y="5547916"/>
            <a:ext cx="2945533" cy="30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✅</a:t>
            </a:r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5 years</a:t>
            </a:r>
            <a:endParaRPr lang="en-US" sz="1450" dirty="0"/>
          </a:p>
        </p:txBody>
      </p:sp>
      <p:sp>
        <p:nvSpPr>
          <p:cNvPr id="27" name="Text 25"/>
          <p:cNvSpPr/>
          <p:nvPr/>
        </p:nvSpPr>
        <p:spPr>
          <a:xfrm>
            <a:off x="6284954" y="5547916"/>
            <a:ext cx="2945533" cy="30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⚠️</a:t>
            </a:r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1–2 years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8998915" y="5547916"/>
            <a:ext cx="2945533" cy="30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✅</a:t>
            </a:r>
            <a:pPr algn="l" indent="0" marL="0">
              <a:lnSpc>
                <a:spcPct val="13300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3–5 years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360" y="651966"/>
            <a:ext cx="6296860" cy="10040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31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Product: Soft PVC Windows</a:t>
            </a:r>
            <a:endParaRPr lang="en-US" sz="3150" dirty="0"/>
          </a:p>
        </p:txBody>
      </p:sp>
      <p:sp>
        <p:nvSpPr>
          <p:cNvPr id="4" name="Text 1"/>
          <p:cNvSpPr/>
          <p:nvPr/>
        </p:nvSpPr>
        <p:spPr>
          <a:xfrm>
            <a:off x="5233360" y="1997373"/>
            <a:ext cx="2952478" cy="5020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Key Specifications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5233360" y="2635945"/>
            <a:ext cx="2952478" cy="16172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marL="254000" indent="-254000">
              <a:lnSpc>
                <a:spcPct val="123000"/>
              </a:lnSpc>
              <a:buSzPct val="100000"/>
              <a:buChar char="•"/>
            </a:pPr>
            <a:r>
              <a:rPr lang="en-US" sz="12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Film thickness: 0.7 mm</a:t>
            </a:r>
            <a:endParaRPr lang="en-US" sz="1250" dirty="0"/>
          </a:p>
          <a:p>
            <a:pPr algn="l" marL="254000" indent="-254000">
              <a:lnSpc>
                <a:spcPct val="123000"/>
              </a:lnSpc>
              <a:buSzPct val="100000"/>
              <a:buChar char="•"/>
            </a:pPr>
            <a:r>
              <a:rPr lang="en-US" sz="12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Light transmittance: up to 95%</a:t>
            </a:r>
            <a:endParaRPr lang="en-US" sz="1250" dirty="0"/>
          </a:p>
          <a:p>
            <a:pPr algn="l" marL="254000" indent="-254000">
              <a:lnSpc>
                <a:spcPct val="123000"/>
              </a:lnSpc>
              <a:buSzPct val="100000"/>
              <a:buChar char="•"/>
            </a:pPr>
            <a:r>
              <a:rPr lang="en-US" sz="12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Temperature range: −40°C to +70°C</a:t>
            </a:r>
            <a:endParaRPr lang="en-US" sz="1250" dirty="0"/>
          </a:p>
          <a:p>
            <a:pPr algn="l" marL="254000" indent="-254000">
              <a:lnSpc>
                <a:spcPct val="123000"/>
              </a:lnSpc>
              <a:buSzPct val="100000"/>
              <a:buChar char="•"/>
            </a:pPr>
            <a:r>
              <a:rPr lang="en-US" sz="12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Resistant to UV, precipitation, and wind loads</a:t>
            </a:r>
            <a:endParaRPr lang="en-US" sz="1250" dirty="0"/>
          </a:p>
          <a:p>
            <a:pPr algn="l" marL="254000" indent="-254000">
              <a:lnSpc>
                <a:spcPct val="123000"/>
              </a:lnSpc>
              <a:buSzPct val="100000"/>
              <a:buChar char="•"/>
            </a:pPr>
            <a:r>
              <a:rPr lang="en-US" sz="12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Panel width: up to 2.2 m seamless</a:t>
            </a:r>
            <a:endParaRPr lang="en-US" sz="1250" dirty="0"/>
          </a:p>
        </p:txBody>
      </p:sp>
      <p:sp>
        <p:nvSpPr>
          <p:cNvPr id="6" name="Shape 3"/>
          <p:cNvSpPr/>
          <p:nvPr/>
        </p:nvSpPr>
        <p:spPr>
          <a:xfrm>
            <a:off x="5233360" y="4406801"/>
            <a:ext cx="2952478" cy="1276747"/>
          </a:xfrm>
          <a:prstGeom prst="roundRect">
            <a:avLst>
              <a:gd name="adj" fmla="val 5285"/>
            </a:avLst>
          </a:prstGeom>
          <a:solidFill>
            <a:srgbClr val="183A13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992" y="4632027"/>
            <a:ext cx="200814" cy="16063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755436" y="4569718"/>
            <a:ext cx="2269771" cy="9509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Our products meet international quality standards and have passed independent durability and wear-resistance testing.</a:t>
            </a:r>
            <a:endParaRPr lang="en-US" sz="1250" dirty="0"/>
          </a:p>
        </p:txBody>
      </p:sp>
      <p:sp>
        <p:nvSpPr>
          <p:cNvPr id="9" name="Text 5"/>
          <p:cNvSpPr/>
          <p:nvPr/>
        </p:nvSpPr>
        <p:spPr>
          <a:xfrm>
            <a:off x="8584092" y="1997373"/>
            <a:ext cx="2617821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Applications</a:t>
            </a:r>
            <a:endParaRPr lang="en-US" sz="15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5043" y="2382937"/>
            <a:ext cx="2971527" cy="115212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782822" y="2401987"/>
            <a:ext cx="2753748" cy="5020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550" dirty="0">
                <a:solidFill>
                  <a:srgbClr val="D7E5D8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Terraces &amp; Patios</a:t>
            </a:r>
            <a:endParaRPr lang="en-US" sz="1550" dirty="0"/>
          </a:p>
        </p:txBody>
      </p:sp>
      <p:sp>
        <p:nvSpPr>
          <p:cNvPr id="12" name="Text 7"/>
          <p:cNvSpPr/>
          <p:nvPr/>
        </p:nvSpPr>
        <p:spPr>
          <a:xfrm>
            <a:off x="8782822" y="3040559"/>
            <a:ext cx="2753748" cy="475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Glazing without load-bearing structures</a:t>
            </a:r>
            <a:endParaRPr lang="en-US" sz="125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65043" y="3770015"/>
            <a:ext cx="2971527" cy="115212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782822" y="3789065"/>
            <a:ext cx="2753748" cy="5020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550" dirty="0">
                <a:solidFill>
                  <a:srgbClr val="D7E5D8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Gazebos &amp; Pergolas</a:t>
            </a:r>
            <a:endParaRPr lang="en-US" sz="1550" dirty="0"/>
          </a:p>
        </p:txBody>
      </p:sp>
      <p:sp>
        <p:nvSpPr>
          <p:cNvPr id="15" name="Text 9"/>
          <p:cNvSpPr/>
          <p:nvPr/>
        </p:nvSpPr>
        <p:spPr>
          <a:xfrm>
            <a:off x="8782822" y="4427637"/>
            <a:ext cx="2753748" cy="475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Weather protection while preserving visibility and views</a:t>
            </a:r>
            <a:endParaRPr lang="en-US" sz="125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65043" y="5157093"/>
            <a:ext cx="2971527" cy="91440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8782822" y="5176143"/>
            <a:ext cx="2753748" cy="5020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550" dirty="0">
                <a:solidFill>
                  <a:srgbClr val="D7E5D8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Balconies &amp; Loggias</a:t>
            </a:r>
            <a:endParaRPr lang="en-US" sz="1550" dirty="0"/>
          </a:p>
        </p:txBody>
      </p:sp>
      <p:sp>
        <p:nvSpPr>
          <p:cNvPr id="18" name="Text 11"/>
          <p:cNvSpPr/>
          <p:nvPr/>
        </p:nvSpPr>
        <p:spPr>
          <a:xfrm>
            <a:off x="8782822" y="5814715"/>
            <a:ext cx="2753748" cy="237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Easy installation, competitive pricing</a:t>
            </a:r>
            <a:endParaRPr lang="en-US" sz="1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9809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75" y="542727"/>
            <a:ext cx="6296860" cy="9884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3100" dirty="0">
                <a:solidFill>
                  <a:srgbClr val="F0F4F1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Technology &amp; Know-How</a:t>
            </a:r>
            <a:endParaRPr lang="en-US" sz="3100" dirty="0"/>
          </a:p>
        </p:txBody>
      </p:sp>
      <p:sp>
        <p:nvSpPr>
          <p:cNvPr id="4" name="Text 1"/>
          <p:cNvSpPr/>
          <p:nvPr/>
        </p:nvSpPr>
        <p:spPr>
          <a:xfrm>
            <a:off x="661475" y="1861840"/>
            <a:ext cx="3109140" cy="247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550" dirty="0">
                <a:solidFill>
                  <a:srgbClr val="F0F4F1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UV Stabilization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661475" y="2241252"/>
            <a:ext cx="2955553" cy="6971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2000"/>
              </a:lnSpc>
              <a:buNone/>
            </a:pPr>
            <a:r>
              <a:rPr lang="en-US" sz="12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Advanced anti-yellowing formula — optical clarity is maintained throughout the entire warranty period.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661475" y="3070622"/>
            <a:ext cx="2955553" cy="4943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550" dirty="0">
                <a:solidFill>
                  <a:srgbClr val="F0F4F1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Custom-Size Manufacturing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661475" y="3697188"/>
            <a:ext cx="2955553" cy="6971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2000"/>
              </a:lnSpc>
              <a:buNone/>
            </a:pPr>
            <a:r>
              <a:rPr lang="en-US" sz="12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Production tailored to any non-standard opening — with no minimum order requirements on dimensions.</a:t>
            </a:r>
            <a:endParaRPr lang="en-US" sz="120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131" y="1878409"/>
            <a:ext cx="2419984" cy="42879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360" y="582017"/>
            <a:ext cx="6296860" cy="11047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34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Warranty &amp; Service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5233360" y="1752798"/>
            <a:ext cx="3911204" cy="276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Our Commitments</a:t>
            </a:r>
            <a:endParaRPr lang="en-US" sz="17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3360" y="2276872"/>
            <a:ext cx="6296860" cy="131405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505312" y="2472630"/>
            <a:ext cx="2861199" cy="276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5-Year Warranty</a:t>
            </a:r>
            <a:endParaRPr lang="en-US" sz="1700" dirty="0"/>
          </a:p>
        </p:txBody>
      </p:sp>
      <p:sp>
        <p:nvSpPr>
          <p:cNvPr id="7" name="Text 3"/>
          <p:cNvSpPr/>
          <p:nvPr/>
        </p:nvSpPr>
        <p:spPr>
          <a:xfrm>
            <a:off x="5505312" y="2847876"/>
            <a:ext cx="5829154" cy="5472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9000"/>
              </a:lnSpc>
              <a:buNone/>
            </a:pPr>
            <a:r>
              <a:rPr lang="en-US" sz="13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On all products, including hardware and film — under normal operating conditions.</a:t>
            </a:r>
            <a:endParaRPr lang="en-US" sz="13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3360" y="3756223"/>
            <a:ext cx="6296860" cy="131405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05312" y="3951982"/>
            <a:ext cx="2543607" cy="276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Rapid Support</a:t>
            </a:r>
            <a:endParaRPr lang="en-US" sz="1700" dirty="0"/>
          </a:p>
        </p:txBody>
      </p:sp>
      <p:sp>
        <p:nvSpPr>
          <p:cNvPr id="10" name="Text 5"/>
          <p:cNvSpPr/>
          <p:nvPr/>
        </p:nvSpPr>
        <p:spPr>
          <a:xfrm>
            <a:off x="5505312" y="4327227"/>
            <a:ext cx="5829154" cy="5472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9000"/>
              </a:lnSpc>
              <a:buNone/>
            </a:pPr>
            <a:r>
              <a:rPr lang="en-US" sz="13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Manager response within 2 hours. Video consultations available for on-site installers.</a:t>
            </a:r>
            <a:endParaRPr lang="en-US" sz="13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3360" y="5235575"/>
            <a:ext cx="6296860" cy="104040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505312" y="5431334"/>
            <a:ext cx="2209447" cy="276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700" dirty="0">
                <a:solidFill>
                  <a:srgbClr val="D7E5D8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Spare Parts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5505312" y="5806579"/>
            <a:ext cx="5829154" cy="273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9000"/>
              </a:lnSpc>
              <a:buNone/>
            </a:pPr>
            <a:r>
              <a:rPr lang="en-US" sz="13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Parts warehouse with worldwide shipping within 24 hours.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75" y="860524"/>
            <a:ext cx="4626157" cy="5020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31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Contact Us</a:t>
            </a:r>
            <a:endParaRPr lang="en-US" sz="3150" dirty="0"/>
          </a:p>
        </p:txBody>
      </p:sp>
      <p:sp>
        <p:nvSpPr>
          <p:cNvPr id="3" name="Shape 1"/>
          <p:cNvSpPr/>
          <p:nvPr/>
        </p:nvSpPr>
        <p:spPr>
          <a:xfrm>
            <a:off x="545789" y="1567359"/>
            <a:ext cx="3780636" cy="4430117"/>
          </a:xfrm>
          <a:prstGeom prst="roundRect">
            <a:avLst>
              <a:gd name="adj" fmla="val 3060"/>
            </a:avLst>
          </a:prstGeom>
          <a:solidFill>
            <a:srgbClr val="26A688">
              <a:alpha val="9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706420" y="1703884"/>
            <a:ext cx="3890667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Contact Information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06420" y="2091432"/>
            <a:ext cx="3459374" cy="1215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✉</a:t>
            </a:r>
            <a:pPr algn="l" indent="0" marL="0">
              <a:lnSpc>
                <a:spcPct val="123000"/>
              </a:lnSpc>
              <a:spcAft>
                <a:spcPts val="950"/>
              </a:spcAft>
              <a:buNone/>
            </a:pPr>
            <a:r>
              <a:rPr lang="en-US" sz="12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kamalievir@mail.ru</a:t>
            </a:r>
            <a:endParaRPr lang="en-US" sz="1250" dirty="0"/>
          </a:p>
          <a:p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📞</a:t>
            </a:r>
            <a:pPr algn="l" indent="0" marL="0">
              <a:lnSpc>
                <a:spcPct val="123000"/>
              </a:lnSpc>
              <a:spcAft>
                <a:spcPts val="950"/>
              </a:spcAft>
              <a:buNone/>
            </a:pPr>
            <a:r>
              <a:rPr lang="en-US" sz="12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+7 9061185558</a:t>
            </a:r>
            <a:endParaRPr lang="en-US" sz="1250" dirty="0"/>
          </a:p>
          <a:p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📍</a:t>
            </a:r>
            <a:pPr algn="l" indent="0" marL="0">
              <a:lnSpc>
                <a:spcPct val="123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Russia, Republic of Tatarstan, Almetyevsky District, Nizhnyaya Maktama, Sovetskaya St., 3a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706420" y="3500735"/>
            <a:ext cx="3459374" cy="19050"/>
          </a:xfrm>
          <a:prstGeom prst="roundRect">
            <a:avLst>
              <a:gd name="adj" fmla="val 59999"/>
            </a:avLst>
          </a:prstGeom>
          <a:solidFill>
            <a:srgbClr val="000000">
              <a:alpha val="5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706420" y="3713460"/>
            <a:ext cx="3459374" cy="475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3000"/>
              </a:lnSpc>
              <a:buNone/>
            </a:pPr>
            <a:r>
              <a:rPr lang="en-US" sz="1250" i="1" dirty="0">
                <a:solidFill>
                  <a:srgbClr val="000000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We respond within 2 business hours. We speak Russian and English.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4608993" y="1703884"/>
            <a:ext cx="6927478" cy="41570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lnSpc>
                <a:spcPct val="104000"/>
              </a:lnSpc>
              <a:buNone/>
            </a:pPr>
            <a:r>
              <a:rPr lang="en-US" sz="4350" dirty="0">
                <a:solidFill>
                  <a:srgbClr val="333F70"/>
                </a:solidFill>
                <a:latin typeface="Syne ExtraBold" pitchFamily="34" charset="0"/>
                <a:ea typeface="Syne ExtraBold" pitchFamily="34" charset="-122"/>
                <a:cs typeface="Syne ExtraBold" pitchFamily="34" charset="-120"/>
              </a:rPr>
              <a:t>Ready to discuss your project, provide a quote, and arrange a trial shipment.</a:t>
            </a:r>
            <a:endParaRPr lang="en-US" sz="4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2026-07-04T19:35:04Z</dcterms:created>
  <dcterms:modified xsi:type="dcterms:W3CDTF">2026-07-04T19:35:04Z</dcterms:modified>
</cp:coreProperties>
</file>